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handoutMasterIdLst>
    <p:handoutMasterId r:id="rId30"/>
  </p:handoutMasterIdLst>
  <p:sldIdLst>
    <p:sldId id="277" r:id="rId2"/>
    <p:sldId id="286" r:id="rId3"/>
    <p:sldId id="290" r:id="rId4"/>
    <p:sldId id="268" r:id="rId5"/>
    <p:sldId id="279" r:id="rId6"/>
    <p:sldId id="289" r:id="rId7"/>
    <p:sldId id="261" r:id="rId8"/>
    <p:sldId id="262" r:id="rId9"/>
    <p:sldId id="287" r:id="rId10"/>
    <p:sldId id="291" r:id="rId11"/>
    <p:sldId id="299" r:id="rId12"/>
    <p:sldId id="292" r:id="rId13"/>
    <p:sldId id="288" r:id="rId14"/>
    <p:sldId id="269" r:id="rId15"/>
    <p:sldId id="293" r:id="rId16"/>
    <p:sldId id="280" r:id="rId17"/>
    <p:sldId id="282" r:id="rId18"/>
    <p:sldId id="281" r:id="rId19"/>
    <p:sldId id="267" r:id="rId20"/>
    <p:sldId id="294" r:id="rId21"/>
    <p:sldId id="297" r:id="rId22"/>
    <p:sldId id="295" r:id="rId23"/>
    <p:sldId id="296" r:id="rId24"/>
    <p:sldId id="278" r:id="rId25"/>
    <p:sldId id="298" r:id="rId26"/>
    <p:sldId id="285" r:id="rId27"/>
    <p:sldId id="27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86"/>
            <p14:sldId id="290"/>
            <p14:sldId id="268"/>
            <p14:sldId id="279"/>
            <p14:sldId id="289"/>
            <p14:sldId id="261"/>
            <p14:sldId id="262"/>
            <p14:sldId id="287"/>
            <p14:sldId id="291"/>
            <p14:sldId id="299"/>
            <p14:sldId id="292"/>
            <p14:sldId id="288"/>
            <p14:sldId id="269"/>
            <p14:sldId id="293"/>
            <p14:sldId id="280"/>
            <p14:sldId id="282"/>
            <p14:sldId id="281"/>
            <p14:sldId id="267"/>
            <p14:sldId id="294"/>
            <p14:sldId id="297"/>
            <p14:sldId id="295"/>
            <p14:sldId id="296"/>
            <p14:sldId id="278"/>
            <p14:sldId id="298"/>
            <p14:sldId id="285"/>
          </p14:sldIdLst>
        </p14:section>
        <p14:section name="Untitled Section" id="{35542D88-5274-4946-AED5-A136C690C6D3}">
          <p14:sldIdLst>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12" autoAdjust="0"/>
    <p:restoredTop sz="92234" autoAdjust="0"/>
  </p:normalViewPr>
  <p:slideViewPr>
    <p:cSldViewPr snapToGrid="0">
      <p:cViewPr>
        <p:scale>
          <a:sx n="141" d="100"/>
          <a:sy n="141" d="100"/>
        </p:scale>
        <p:origin x="2152" y="-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73C0D-B340-D24B-A20B-746EE7C09773}" type="doc">
      <dgm:prSet loTypeId="urn:microsoft.com/office/officeart/2005/8/layout/cycle5" loCatId="" qsTypeId="urn:microsoft.com/office/officeart/2005/8/quickstyle/simple1" qsCatId="simple" csTypeId="urn:microsoft.com/office/officeart/2005/8/colors/accent1_2" csCatId="accent1" phldr="1"/>
      <dgm:spPr/>
    </dgm:pt>
    <dgm:pt modelId="{B9F2927F-6B5A-C545-9FBC-E1B05399B252}">
      <dgm:prSet phldrT="[Text]"/>
      <dgm:spPr/>
      <dgm:t>
        <a:bodyPr/>
        <a:lstStyle/>
        <a:p>
          <a:r>
            <a:rPr lang="en-US"/>
            <a:t>Data Understanding</a:t>
          </a:r>
        </a:p>
      </dgm:t>
    </dgm:pt>
    <dgm:pt modelId="{DA31B22F-84E7-DC4F-A89F-A4D0A2847C71}" type="parTrans" cxnId="{B9FEBB29-BE12-574F-97BD-78EC4F46F6A6}">
      <dgm:prSet/>
      <dgm:spPr/>
      <dgm:t>
        <a:bodyPr/>
        <a:lstStyle/>
        <a:p>
          <a:endParaRPr lang="en-US"/>
        </a:p>
      </dgm:t>
    </dgm:pt>
    <dgm:pt modelId="{F095ADA7-ECB4-F44A-BFFC-9B2749A0811F}" type="sibTrans" cxnId="{B9FEBB29-BE12-574F-97BD-78EC4F46F6A6}">
      <dgm:prSet/>
      <dgm:spPr/>
      <dgm:t>
        <a:bodyPr/>
        <a:lstStyle/>
        <a:p>
          <a:endParaRPr lang="en-US"/>
        </a:p>
      </dgm:t>
    </dgm:pt>
    <dgm:pt modelId="{D8D51888-EA27-E54A-BE67-79BD9119F37E}">
      <dgm:prSet phldrT="[Text]"/>
      <dgm:spPr/>
      <dgm:t>
        <a:bodyPr/>
        <a:lstStyle/>
        <a:p>
          <a:r>
            <a:rPr lang="en-US"/>
            <a:t>Data Preperation</a:t>
          </a:r>
        </a:p>
      </dgm:t>
    </dgm:pt>
    <dgm:pt modelId="{BBFD573B-932C-3B44-B873-94A9B0425D2B}" type="parTrans" cxnId="{07E824E3-25D4-CE49-BB00-DEA3A2084965}">
      <dgm:prSet/>
      <dgm:spPr/>
      <dgm:t>
        <a:bodyPr/>
        <a:lstStyle/>
        <a:p>
          <a:endParaRPr lang="en-US"/>
        </a:p>
      </dgm:t>
    </dgm:pt>
    <dgm:pt modelId="{D20D333D-C66F-344D-8075-2C70874CF938}" type="sibTrans" cxnId="{07E824E3-25D4-CE49-BB00-DEA3A2084965}">
      <dgm:prSet/>
      <dgm:spPr/>
      <dgm:t>
        <a:bodyPr/>
        <a:lstStyle/>
        <a:p>
          <a:endParaRPr lang="en-US"/>
        </a:p>
      </dgm:t>
    </dgm:pt>
    <dgm:pt modelId="{31B54C42-2290-B14B-AD3B-CFCCF35C6A65}">
      <dgm:prSet phldrT="[Text]"/>
      <dgm:spPr/>
      <dgm:t>
        <a:bodyPr/>
        <a:lstStyle/>
        <a:p>
          <a:r>
            <a:rPr lang="en-US"/>
            <a:t>Exploratory Analysis</a:t>
          </a:r>
        </a:p>
      </dgm:t>
    </dgm:pt>
    <dgm:pt modelId="{51301E11-F9D6-A443-9CCF-CFC673199615}" type="parTrans" cxnId="{9C67CDFE-251E-7E44-AB76-6C4D1E218009}">
      <dgm:prSet/>
      <dgm:spPr/>
      <dgm:t>
        <a:bodyPr/>
        <a:lstStyle/>
        <a:p>
          <a:endParaRPr lang="en-US"/>
        </a:p>
      </dgm:t>
    </dgm:pt>
    <dgm:pt modelId="{1A0D3DA1-E4C7-F34C-937C-6749CEBD6F77}" type="sibTrans" cxnId="{9C67CDFE-251E-7E44-AB76-6C4D1E218009}">
      <dgm:prSet/>
      <dgm:spPr/>
      <dgm:t>
        <a:bodyPr/>
        <a:lstStyle/>
        <a:p>
          <a:endParaRPr lang="en-US"/>
        </a:p>
      </dgm:t>
    </dgm:pt>
    <dgm:pt modelId="{FBD01204-D389-C54D-82C2-81FD797405F8}">
      <dgm:prSet phldrT="[Text]"/>
      <dgm:spPr/>
      <dgm:t>
        <a:bodyPr/>
        <a:lstStyle/>
        <a:p>
          <a:r>
            <a:rPr lang="en-US"/>
            <a:t>Modelling</a:t>
          </a:r>
        </a:p>
      </dgm:t>
    </dgm:pt>
    <dgm:pt modelId="{C2F5C74B-6024-EC4F-A3BD-69606E95C1D0}" type="parTrans" cxnId="{441EC236-B3E7-DE41-B69F-C3FC9AD8AC7E}">
      <dgm:prSet/>
      <dgm:spPr/>
      <dgm:t>
        <a:bodyPr/>
        <a:lstStyle/>
        <a:p>
          <a:endParaRPr lang="en-US"/>
        </a:p>
      </dgm:t>
    </dgm:pt>
    <dgm:pt modelId="{09D031D4-DEAE-8C4F-8389-95AD1405575F}" type="sibTrans" cxnId="{441EC236-B3E7-DE41-B69F-C3FC9AD8AC7E}">
      <dgm:prSet/>
      <dgm:spPr/>
      <dgm:t>
        <a:bodyPr/>
        <a:lstStyle/>
        <a:p>
          <a:endParaRPr lang="en-US"/>
        </a:p>
      </dgm:t>
    </dgm:pt>
    <dgm:pt modelId="{9C4382C5-21B8-E044-8EEA-F8351BECE00F}">
      <dgm:prSet phldrT="[Text]"/>
      <dgm:spPr/>
      <dgm:t>
        <a:bodyPr/>
        <a:lstStyle/>
        <a:p>
          <a:r>
            <a:rPr lang="en-US"/>
            <a:t>Validation</a:t>
          </a:r>
        </a:p>
      </dgm:t>
    </dgm:pt>
    <dgm:pt modelId="{AE37C0BA-9D7C-A443-A981-AEA714DCCB19}" type="parTrans" cxnId="{231673B5-B9BD-3C4A-9621-C6D41F8BE90B}">
      <dgm:prSet/>
      <dgm:spPr/>
      <dgm:t>
        <a:bodyPr/>
        <a:lstStyle/>
        <a:p>
          <a:endParaRPr lang="en-US"/>
        </a:p>
      </dgm:t>
    </dgm:pt>
    <dgm:pt modelId="{44F49AD6-E3BF-2C45-B6BC-BFC0898C5F68}" type="sibTrans" cxnId="{231673B5-B9BD-3C4A-9621-C6D41F8BE90B}">
      <dgm:prSet/>
      <dgm:spPr/>
      <dgm:t>
        <a:bodyPr/>
        <a:lstStyle/>
        <a:p>
          <a:endParaRPr lang="en-US"/>
        </a:p>
      </dgm:t>
    </dgm:pt>
    <dgm:pt modelId="{5D7681CC-8D64-4D4D-8ED2-A7E393B3AE74}">
      <dgm:prSet phldrT="[Text]"/>
      <dgm:spPr/>
      <dgm:t>
        <a:bodyPr/>
        <a:lstStyle/>
        <a:p>
          <a:r>
            <a:rPr lang="en-US"/>
            <a:t>Commuication</a:t>
          </a:r>
        </a:p>
      </dgm:t>
    </dgm:pt>
    <dgm:pt modelId="{34C07D6E-C307-7842-B826-FE765B5E0A1B}" type="parTrans" cxnId="{84C981AE-8390-6E4D-AF9F-82F9852475D0}">
      <dgm:prSet/>
      <dgm:spPr/>
      <dgm:t>
        <a:bodyPr/>
        <a:lstStyle/>
        <a:p>
          <a:endParaRPr lang="en-US"/>
        </a:p>
      </dgm:t>
    </dgm:pt>
    <dgm:pt modelId="{00B58D8B-2680-9C40-B2E5-CABF551B0606}" type="sibTrans" cxnId="{84C981AE-8390-6E4D-AF9F-82F9852475D0}">
      <dgm:prSet/>
      <dgm:spPr/>
      <dgm:t>
        <a:bodyPr/>
        <a:lstStyle/>
        <a:p>
          <a:endParaRPr lang="en-US"/>
        </a:p>
      </dgm:t>
    </dgm:pt>
    <dgm:pt modelId="{6FBB555F-2E1A-1940-B337-CEF852750DA2}">
      <dgm:prSet phldrT="[Text]"/>
      <dgm:spPr/>
      <dgm:t>
        <a:bodyPr/>
        <a:lstStyle/>
        <a:p>
          <a:r>
            <a:rPr lang="en-US"/>
            <a:t>Next Steps</a:t>
          </a:r>
        </a:p>
      </dgm:t>
    </dgm:pt>
    <dgm:pt modelId="{27A3FB56-C8CB-8D4B-9C4B-8D4E693463DC}" type="parTrans" cxnId="{30E7BC12-6EA4-B94F-BA22-A83CF0DC5605}">
      <dgm:prSet/>
      <dgm:spPr/>
      <dgm:t>
        <a:bodyPr/>
        <a:lstStyle/>
        <a:p>
          <a:endParaRPr lang="en-US"/>
        </a:p>
      </dgm:t>
    </dgm:pt>
    <dgm:pt modelId="{203EFF08-B801-6046-97A2-25E957636810}" type="sibTrans" cxnId="{30E7BC12-6EA4-B94F-BA22-A83CF0DC5605}">
      <dgm:prSet/>
      <dgm:spPr/>
      <dgm:t>
        <a:bodyPr/>
        <a:lstStyle/>
        <a:p>
          <a:endParaRPr lang="en-US"/>
        </a:p>
      </dgm:t>
    </dgm:pt>
    <dgm:pt modelId="{F8B7BAB1-6E49-274A-AC3F-7E9CBEADAD39}" type="pres">
      <dgm:prSet presAssocID="{B6473C0D-B340-D24B-A20B-746EE7C09773}" presName="cycle" presStyleCnt="0">
        <dgm:presLayoutVars>
          <dgm:dir/>
          <dgm:resizeHandles val="exact"/>
        </dgm:presLayoutVars>
      </dgm:prSet>
      <dgm:spPr/>
    </dgm:pt>
    <dgm:pt modelId="{0934497C-35A9-814A-B077-B70BFD2EA1DC}" type="pres">
      <dgm:prSet presAssocID="{B9F2927F-6B5A-C545-9FBC-E1B05399B252}" presName="node" presStyleLbl="node1" presStyleIdx="0" presStyleCnt="7">
        <dgm:presLayoutVars>
          <dgm:bulletEnabled val="1"/>
        </dgm:presLayoutVars>
      </dgm:prSet>
      <dgm:spPr/>
    </dgm:pt>
    <dgm:pt modelId="{3436B037-D57E-EA40-A432-2A75BDBE7969}" type="pres">
      <dgm:prSet presAssocID="{B9F2927F-6B5A-C545-9FBC-E1B05399B252}" presName="spNode" presStyleCnt="0"/>
      <dgm:spPr/>
    </dgm:pt>
    <dgm:pt modelId="{ECB9F3CA-4728-E24F-AA59-5201215AAB63}" type="pres">
      <dgm:prSet presAssocID="{F095ADA7-ECB4-F44A-BFFC-9B2749A0811F}" presName="sibTrans" presStyleLbl="sibTrans1D1" presStyleIdx="0" presStyleCnt="7"/>
      <dgm:spPr/>
    </dgm:pt>
    <dgm:pt modelId="{34CA5EA5-61E3-C64B-8EE7-CFE5D8240A2C}" type="pres">
      <dgm:prSet presAssocID="{D8D51888-EA27-E54A-BE67-79BD9119F37E}" presName="node" presStyleLbl="node1" presStyleIdx="1" presStyleCnt="7">
        <dgm:presLayoutVars>
          <dgm:bulletEnabled val="1"/>
        </dgm:presLayoutVars>
      </dgm:prSet>
      <dgm:spPr/>
    </dgm:pt>
    <dgm:pt modelId="{6478023A-00A1-5B46-851C-3C3263A35AF5}" type="pres">
      <dgm:prSet presAssocID="{D8D51888-EA27-E54A-BE67-79BD9119F37E}" presName="spNode" presStyleCnt="0"/>
      <dgm:spPr/>
    </dgm:pt>
    <dgm:pt modelId="{60D57625-B501-3748-ABC2-88A02CBC1498}" type="pres">
      <dgm:prSet presAssocID="{D20D333D-C66F-344D-8075-2C70874CF938}" presName="sibTrans" presStyleLbl="sibTrans1D1" presStyleIdx="1" presStyleCnt="7"/>
      <dgm:spPr/>
    </dgm:pt>
    <dgm:pt modelId="{C813169E-7E7B-8047-AD34-3E20A032525A}" type="pres">
      <dgm:prSet presAssocID="{31B54C42-2290-B14B-AD3B-CFCCF35C6A65}" presName="node" presStyleLbl="node1" presStyleIdx="2" presStyleCnt="7">
        <dgm:presLayoutVars>
          <dgm:bulletEnabled val="1"/>
        </dgm:presLayoutVars>
      </dgm:prSet>
      <dgm:spPr/>
    </dgm:pt>
    <dgm:pt modelId="{EC2BDE9E-1B3B-F344-AB66-230EB47F5A53}" type="pres">
      <dgm:prSet presAssocID="{31B54C42-2290-B14B-AD3B-CFCCF35C6A65}" presName="spNode" presStyleCnt="0"/>
      <dgm:spPr/>
    </dgm:pt>
    <dgm:pt modelId="{F3BF4366-D92E-3240-8B33-34474598B399}" type="pres">
      <dgm:prSet presAssocID="{1A0D3DA1-E4C7-F34C-937C-6749CEBD6F77}" presName="sibTrans" presStyleLbl="sibTrans1D1" presStyleIdx="2" presStyleCnt="7"/>
      <dgm:spPr/>
    </dgm:pt>
    <dgm:pt modelId="{681EBCA7-A189-5D44-BF80-EDFC077A7463}" type="pres">
      <dgm:prSet presAssocID="{FBD01204-D389-C54D-82C2-81FD797405F8}" presName="node" presStyleLbl="node1" presStyleIdx="3" presStyleCnt="7">
        <dgm:presLayoutVars>
          <dgm:bulletEnabled val="1"/>
        </dgm:presLayoutVars>
      </dgm:prSet>
      <dgm:spPr/>
    </dgm:pt>
    <dgm:pt modelId="{CF7D1839-E561-9D4A-9752-0D52D8EECE29}" type="pres">
      <dgm:prSet presAssocID="{FBD01204-D389-C54D-82C2-81FD797405F8}" presName="spNode" presStyleCnt="0"/>
      <dgm:spPr/>
    </dgm:pt>
    <dgm:pt modelId="{A8175FEA-7641-6146-97C4-44C9D826EE3F}" type="pres">
      <dgm:prSet presAssocID="{09D031D4-DEAE-8C4F-8389-95AD1405575F}" presName="sibTrans" presStyleLbl="sibTrans1D1" presStyleIdx="3" presStyleCnt="7"/>
      <dgm:spPr/>
    </dgm:pt>
    <dgm:pt modelId="{3FE4430A-5AD9-1244-B20D-7EA426DB4095}" type="pres">
      <dgm:prSet presAssocID="{9C4382C5-21B8-E044-8EEA-F8351BECE00F}" presName="node" presStyleLbl="node1" presStyleIdx="4" presStyleCnt="7">
        <dgm:presLayoutVars>
          <dgm:bulletEnabled val="1"/>
        </dgm:presLayoutVars>
      </dgm:prSet>
      <dgm:spPr/>
    </dgm:pt>
    <dgm:pt modelId="{C100C735-3278-D047-99D4-8D58EF63BC57}" type="pres">
      <dgm:prSet presAssocID="{9C4382C5-21B8-E044-8EEA-F8351BECE00F}" presName="spNode" presStyleCnt="0"/>
      <dgm:spPr/>
    </dgm:pt>
    <dgm:pt modelId="{A632515B-FC4E-0248-8B55-0DD1BB697AA6}" type="pres">
      <dgm:prSet presAssocID="{44F49AD6-E3BF-2C45-B6BC-BFC0898C5F68}" presName="sibTrans" presStyleLbl="sibTrans1D1" presStyleIdx="4" presStyleCnt="7"/>
      <dgm:spPr/>
    </dgm:pt>
    <dgm:pt modelId="{E1DA0EEF-4B5F-4B4A-B5DB-7A95B8C23F88}" type="pres">
      <dgm:prSet presAssocID="{5D7681CC-8D64-4D4D-8ED2-A7E393B3AE74}" presName="node" presStyleLbl="node1" presStyleIdx="5" presStyleCnt="7">
        <dgm:presLayoutVars>
          <dgm:bulletEnabled val="1"/>
        </dgm:presLayoutVars>
      </dgm:prSet>
      <dgm:spPr/>
    </dgm:pt>
    <dgm:pt modelId="{9BFD92AF-066B-B34A-9056-04EDD4ED06F9}" type="pres">
      <dgm:prSet presAssocID="{5D7681CC-8D64-4D4D-8ED2-A7E393B3AE74}" presName="spNode" presStyleCnt="0"/>
      <dgm:spPr/>
    </dgm:pt>
    <dgm:pt modelId="{AF1E8075-1E85-5442-B2F9-5E1A38B79EAB}" type="pres">
      <dgm:prSet presAssocID="{00B58D8B-2680-9C40-B2E5-CABF551B0606}" presName="sibTrans" presStyleLbl="sibTrans1D1" presStyleIdx="5" presStyleCnt="7"/>
      <dgm:spPr/>
    </dgm:pt>
    <dgm:pt modelId="{B914A022-BEF9-B94F-8DC1-08B8F78F048E}" type="pres">
      <dgm:prSet presAssocID="{6FBB555F-2E1A-1940-B337-CEF852750DA2}" presName="node" presStyleLbl="node1" presStyleIdx="6" presStyleCnt="7">
        <dgm:presLayoutVars>
          <dgm:bulletEnabled val="1"/>
        </dgm:presLayoutVars>
      </dgm:prSet>
      <dgm:spPr/>
    </dgm:pt>
    <dgm:pt modelId="{8FBB9724-3B1A-BD43-BFBF-AA203E280708}" type="pres">
      <dgm:prSet presAssocID="{6FBB555F-2E1A-1940-B337-CEF852750DA2}" presName="spNode" presStyleCnt="0"/>
      <dgm:spPr/>
    </dgm:pt>
    <dgm:pt modelId="{4D4FC83A-26A9-A845-800F-E85F0F704E55}" type="pres">
      <dgm:prSet presAssocID="{203EFF08-B801-6046-97A2-25E957636810}" presName="sibTrans" presStyleLbl="sibTrans1D1" presStyleIdx="6" presStyleCnt="7"/>
      <dgm:spPr/>
    </dgm:pt>
  </dgm:ptLst>
  <dgm:cxnLst>
    <dgm:cxn modelId="{E2B1B403-CBF2-A541-BAB4-A0E007442AF0}" type="presOf" srcId="{6FBB555F-2E1A-1940-B337-CEF852750DA2}" destId="{B914A022-BEF9-B94F-8DC1-08B8F78F048E}" srcOrd="0" destOrd="0" presId="urn:microsoft.com/office/officeart/2005/8/layout/cycle5"/>
    <dgm:cxn modelId="{30E7BC12-6EA4-B94F-BA22-A83CF0DC5605}" srcId="{B6473C0D-B340-D24B-A20B-746EE7C09773}" destId="{6FBB555F-2E1A-1940-B337-CEF852750DA2}" srcOrd="6" destOrd="0" parTransId="{27A3FB56-C8CB-8D4B-9C4B-8D4E693463DC}" sibTransId="{203EFF08-B801-6046-97A2-25E957636810}"/>
    <dgm:cxn modelId="{ED689A13-854B-A34D-A9D5-310EBBCBF3AB}" type="presOf" srcId="{B9F2927F-6B5A-C545-9FBC-E1B05399B252}" destId="{0934497C-35A9-814A-B077-B70BFD2EA1DC}" srcOrd="0" destOrd="0" presId="urn:microsoft.com/office/officeart/2005/8/layout/cycle5"/>
    <dgm:cxn modelId="{E5DC1019-FBEE-414C-AFFA-2034E852E446}" type="presOf" srcId="{00B58D8B-2680-9C40-B2E5-CABF551B0606}" destId="{AF1E8075-1E85-5442-B2F9-5E1A38B79EAB}" srcOrd="0" destOrd="0" presId="urn:microsoft.com/office/officeart/2005/8/layout/cycle5"/>
    <dgm:cxn modelId="{B9FEBB29-BE12-574F-97BD-78EC4F46F6A6}" srcId="{B6473C0D-B340-D24B-A20B-746EE7C09773}" destId="{B9F2927F-6B5A-C545-9FBC-E1B05399B252}" srcOrd="0" destOrd="0" parTransId="{DA31B22F-84E7-DC4F-A89F-A4D0A2847C71}" sibTransId="{F095ADA7-ECB4-F44A-BFFC-9B2749A0811F}"/>
    <dgm:cxn modelId="{441EC236-B3E7-DE41-B69F-C3FC9AD8AC7E}" srcId="{B6473C0D-B340-D24B-A20B-746EE7C09773}" destId="{FBD01204-D389-C54D-82C2-81FD797405F8}" srcOrd="3" destOrd="0" parTransId="{C2F5C74B-6024-EC4F-A3BD-69606E95C1D0}" sibTransId="{09D031D4-DEAE-8C4F-8389-95AD1405575F}"/>
    <dgm:cxn modelId="{0A0C7C37-86FE-A443-A602-4B99F98E6C4E}" type="presOf" srcId="{D20D333D-C66F-344D-8075-2C70874CF938}" destId="{60D57625-B501-3748-ABC2-88A02CBC1498}" srcOrd="0" destOrd="0" presId="urn:microsoft.com/office/officeart/2005/8/layout/cycle5"/>
    <dgm:cxn modelId="{AC1B2147-B0C1-4549-BE98-B82D34EB501C}" type="presOf" srcId="{5D7681CC-8D64-4D4D-8ED2-A7E393B3AE74}" destId="{E1DA0EEF-4B5F-4B4A-B5DB-7A95B8C23F88}" srcOrd="0" destOrd="0" presId="urn:microsoft.com/office/officeart/2005/8/layout/cycle5"/>
    <dgm:cxn modelId="{C097924A-7D4B-CE4A-A278-E1A2D5BFECCC}" type="presOf" srcId="{31B54C42-2290-B14B-AD3B-CFCCF35C6A65}" destId="{C813169E-7E7B-8047-AD34-3E20A032525A}" srcOrd="0" destOrd="0" presId="urn:microsoft.com/office/officeart/2005/8/layout/cycle5"/>
    <dgm:cxn modelId="{F146AE62-CF9A-3C43-BE6B-991BC56BCCDB}" type="presOf" srcId="{FBD01204-D389-C54D-82C2-81FD797405F8}" destId="{681EBCA7-A189-5D44-BF80-EDFC077A7463}" srcOrd="0" destOrd="0" presId="urn:microsoft.com/office/officeart/2005/8/layout/cycle5"/>
    <dgm:cxn modelId="{8F883A73-D08B-114A-AF6C-A7071834D181}" type="presOf" srcId="{F095ADA7-ECB4-F44A-BFFC-9B2749A0811F}" destId="{ECB9F3CA-4728-E24F-AA59-5201215AAB63}" srcOrd="0" destOrd="0" presId="urn:microsoft.com/office/officeart/2005/8/layout/cycle5"/>
    <dgm:cxn modelId="{C005417E-3D68-2E48-8F64-4977DB50902C}" type="presOf" srcId="{1A0D3DA1-E4C7-F34C-937C-6749CEBD6F77}" destId="{F3BF4366-D92E-3240-8B33-34474598B399}" srcOrd="0" destOrd="0" presId="urn:microsoft.com/office/officeart/2005/8/layout/cycle5"/>
    <dgm:cxn modelId="{2F2AA197-4712-734A-924F-38A7E35F2222}" type="presOf" srcId="{9C4382C5-21B8-E044-8EEA-F8351BECE00F}" destId="{3FE4430A-5AD9-1244-B20D-7EA426DB4095}" srcOrd="0" destOrd="0" presId="urn:microsoft.com/office/officeart/2005/8/layout/cycle5"/>
    <dgm:cxn modelId="{71FA0C9F-3CC7-9146-9B67-9CEB71AB5F4A}" type="presOf" srcId="{D8D51888-EA27-E54A-BE67-79BD9119F37E}" destId="{34CA5EA5-61E3-C64B-8EE7-CFE5D8240A2C}" srcOrd="0" destOrd="0" presId="urn:microsoft.com/office/officeart/2005/8/layout/cycle5"/>
    <dgm:cxn modelId="{84C981AE-8390-6E4D-AF9F-82F9852475D0}" srcId="{B6473C0D-B340-D24B-A20B-746EE7C09773}" destId="{5D7681CC-8D64-4D4D-8ED2-A7E393B3AE74}" srcOrd="5" destOrd="0" parTransId="{34C07D6E-C307-7842-B826-FE765B5E0A1B}" sibTransId="{00B58D8B-2680-9C40-B2E5-CABF551B0606}"/>
    <dgm:cxn modelId="{231673B5-B9BD-3C4A-9621-C6D41F8BE90B}" srcId="{B6473C0D-B340-D24B-A20B-746EE7C09773}" destId="{9C4382C5-21B8-E044-8EEA-F8351BECE00F}" srcOrd="4" destOrd="0" parTransId="{AE37C0BA-9D7C-A443-A981-AEA714DCCB19}" sibTransId="{44F49AD6-E3BF-2C45-B6BC-BFC0898C5F68}"/>
    <dgm:cxn modelId="{55F662B8-9FC1-254D-B16C-D2F2F99139CF}" type="presOf" srcId="{203EFF08-B801-6046-97A2-25E957636810}" destId="{4D4FC83A-26A9-A845-800F-E85F0F704E55}" srcOrd="0" destOrd="0" presId="urn:microsoft.com/office/officeart/2005/8/layout/cycle5"/>
    <dgm:cxn modelId="{A84536CC-7C69-C345-BFA8-9DCB97C696A1}" type="presOf" srcId="{09D031D4-DEAE-8C4F-8389-95AD1405575F}" destId="{A8175FEA-7641-6146-97C4-44C9D826EE3F}" srcOrd="0" destOrd="0" presId="urn:microsoft.com/office/officeart/2005/8/layout/cycle5"/>
    <dgm:cxn modelId="{07E824E3-25D4-CE49-BB00-DEA3A2084965}" srcId="{B6473C0D-B340-D24B-A20B-746EE7C09773}" destId="{D8D51888-EA27-E54A-BE67-79BD9119F37E}" srcOrd="1" destOrd="0" parTransId="{BBFD573B-932C-3B44-B873-94A9B0425D2B}" sibTransId="{D20D333D-C66F-344D-8075-2C70874CF938}"/>
    <dgm:cxn modelId="{DC2C50F7-1242-4049-A816-9D0B54F55237}" type="presOf" srcId="{44F49AD6-E3BF-2C45-B6BC-BFC0898C5F68}" destId="{A632515B-FC4E-0248-8B55-0DD1BB697AA6}" srcOrd="0" destOrd="0" presId="urn:microsoft.com/office/officeart/2005/8/layout/cycle5"/>
    <dgm:cxn modelId="{EE8443F9-DDB9-A843-BAB8-4964E51B23A5}" type="presOf" srcId="{B6473C0D-B340-D24B-A20B-746EE7C09773}" destId="{F8B7BAB1-6E49-274A-AC3F-7E9CBEADAD39}" srcOrd="0" destOrd="0" presId="urn:microsoft.com/office/officeart/2005/8/layout/cycle5"/>
    <dgm:cxn modelId="{9C67CDFE-251E-7E44-AB76-6C4D1E218009}" srcId="{B6473C0D-B340-D24B-A20B-746EE7C09773}" destId="{31B54C42-2290-B14B-AD3B-CFCCF35C6A65}" srcOrd="2" destOrd="0" parTransId="{51301E11-F9D6-A443-9CCF-CFC673199615}" sibTransId="{1A0D3DA1-E4C7-F34C-937C-6749CEBD6F77}"/>
    <dgm:cxn modelId="{C6B7125F-665C-3942-9441-C2A0B4F3E1BF}" type="presParOf" srcId="{F8B7BAB1-6E49-274A-AC3F-7E9CBEADAD39}" destId="{0934497C-35A9-814A-B077-B70BFD2EA1DC}" srcOrd="0" destOrd="0" presId="urn:microsoft.com/office/officeart/2005/8/layout/cycle5"/>
    <dgm:cxn modelId="{2471DF55-5005-0A4A-9B8B-ED7BB133E089}" type="presParOf" srcId="{F8B7BAB1-6E49-274A-AC3F-7E9CBEADAD39}" destId="{3436B037-D57E-EA40-A432-2A75BDBE7969}" srcOrd="1" destOrd="0" presId="urn:microsoft.com/office/officeart/2005/8/layout/cycle5"/>
    <dgm:cxn modelId="{F383EFFD-5B13-2D4C-853C-25791177D089}" type="presParOf" srcId="{F8B7BAB1-6E49-274A-AC3F-7E9CBEADAD39}" destId="{ECB9F3CA-4728-E24F-AA59-5201215AAB63}" srcOrd="2" destOrd="0" presId="urn:microsoft.com/office/officeart/2005/8/layout/cycle5"/>
    <dgm:cxn modelId="{A664A8EF-CC1E-7E40-87AF-48A1E364B4F9}" type="presParOf" srcId="{F8B7BAB1-6E49-274A-AC3F-7E9CBEADAD39}" destId="{34CA5EA5-61E3-C64B-8EE7-CFE5D8240A2C}" srcOrd="3" destOrd="0" presId="urn:microsoft.com/office/officeart/2005/8/layout/cycle5"/>
    <dgm:cxn modelId="{12F4C394-499D-7548-B321-8B1DF6E5F4D4}" type="presParOf" srcId="{F8B7BAB1-6E49-274A-AC3F-7E9CBEADAD39}" destId="{6478023A-00A1-5B46-851C-3C3263A35AF5}" srcOrd="4" destOrd="0" presId="urn:microsoft.com/office/officeart/2005/8/layout/cycle5"/>
    <dgm:cxn modelId="{A4B2378D-7899-F141-9223-B4DD7438DB1F}" type="presParOf" srcId="{F8B7BAB1-6E49-274A-AC3F-7E9CBEADAD39}" destId="{60D57625-B501-3748-ABC2-88A02CBC1498}" srcOrd="5" destOrd="0" presId="urn:microsoft.com/office/officeart/2005/8/layout/cycle5"/>
    <dgm:cxn modelId="{5CDCB72F-61F7-D441-A74B-E941F47D69AA}" type="presParOf" srcId="{F8B7BAB1-6E49-274A-AC3F-7E9CBEADAD39}" destId="{C813169E-7E7B-8047-AD34-3E20A032525A}" srcOrd="6" destOrd="0" presId="urn:microsoft.com/office/officeart/2005/8/layout/cycle5"/>
    <dgm:cxn modelId="{3DCABEFC-45E4-A047-AF1A-47F4C944E507}" type="presParOf" srcId="{F8B7BAB1-6E49-274A-AC3F-7E9CBEADAD39}" destId="{EC2BDE9E-1B3B-F344-AB66-230EB47F5A53}" srcOrd="7" destOrd="0" presId="urn:microsoft.com/office/officeart/2005/8/layout/cycle5"/>
    <dgm:cxn modelId="{8DF83F94-11EC-C741-BAC4-8D36C977E712}" type="presParOf" srcId="{F8B7BAB1-6E49-274A-AC3F-7E9CBEADAD39}" destId="{F3BF4366-D92E-3240-8B33-34474598B399}" srcOrd="8" destOrd="0" presId="urn:microsoft.com/office/officeart/2005/8/layout/cycle5"/>
    <dgm:cxn modelId="{5D7FDDC0-F4A3-F645-A9FC-019906483BBC}" type="presParOf" srcId="{F8B7BAB1-6E49-274A-AC3F-7E9CBEADAD39}" destId="{681EBCA7-A189-5D44-BF80-EDFC077A7463}" srcOrd="9" destOrd="0" presId="urn:microsoft.com/office/officeart/2005/8/layout/cycle5"/>
    <dgm:cxn modelId="{281CBF1B-BC3D-0B48-A94A-3089F88C9D90}" type="presParOf" srcId="{F8B7BAB1-6E49-274A-AC3F-7E9CBEADAD39}" destId="{CF7D1839-E561-9D4A-9752-0D52D8EECE29}" srcOrd="10" destOrd="0" presId="urn:microsoft.com/office/officeart/2005/8/layout/cycle5"/>
    <dgm:cxn modelId="{7B53AD2C-3D35-4D41-85D9-DFAFAB694EB9}" type="presParOf" srcId="{F8B7BAB1-6E49-274A-AC3F-7E9CBEADAD39}" destId="{A8175FEA-7641-6146-97C4-44C9D826EE3F}" srcOrd="11" destOrd="0" presId="urn:microsoft.com/office/officeart/2005/8/layout/cycle5"/>
    <dgm:cxn modelId="{ACE86267-296F-0B4F-8484-686BB2370BA4}" type="presParOf" srcId="{F8B7BAB1-6E49-274A-AC3F-7E9CBEADAD39}" destId="{3FE4430A-5AD9-1244-B20D-7EA426DB4095}" srcOrd="12" destOrd="0" presId="urn:microsoft.com/office/officeart/2005/8/layout/cycle5"/>
    <dgm:cxn modelId="{1E7ACB14-EA77-8D4D-9554-71BE495331D3}" type="presParOf" srcId="{F8B7BAB1-6E49-274A-AC3F-7E9CBEADAD39}" destId="{C100C735-3278-D047-99D4-8D58EF63BC57}" srcOrd="13" destOrd="0" presId="urn:microsoft.com/office/officeart/2005/8/layout/cycle5"/>
    <dgm:cxn modelId="{A64DEFFF-D7E3-EA4D-8856-BEF68B4B18AD}" type="presParOf" srcId="{F8B7BAB1-6E49-274A-AC3F-7E9CBEADAD39}" destId="{A632515B-FC4E-0248-8B55-0DD1BB697AA6}" srcOrd="14" destOrd="0" presId="urn:microsoft.com/office/officeart/2005/8/layout/cycle5"/>
    <dgm:cxn modelId="{C10D2704-4539-BF42-8357-B5569A80870F}" type="presParOf" srcId="{F8B7BAB1-6E49-274A-AC3F-7E9CBEADAD39}" destId="{E1DA0EEF-4B5F-4B4A-B5DB-7A95B8C23F88}" srcOrd="15" destOrd="0" presId="urn:microsoft.com/office/officeart/2005/8/layout/cycle5"/>
    <dgm:cxn modelId="{480874DF-6619-D640-891F-5D5FDBF22AEB}" type="presParOf" srcId="{F8B7BAB1-6E49-274A-AC3F-7E9CBEADAD39}" destId="{9BFD92AF-066B-B34A-9056-04EDD4ED06F9}" srcOrd="16" destOrd="0" presId="urn:microsoft.com/office/officeart/2005/8/layout/cycle5"/>
    <dgm:cxn modelId="{E2B4A6E4-CCAB-0A4A-9AAD-45ED15B9131E}" type="presParOf" srcId="{F8B7BAB1-6E49-274A-AC3F-7E9CBEADAD39}" destId="{AF1E8075-1E85-5442-B2F9-5E1A38B79EAB}" srcOrd="17" destOrd="0" presId="urn:microsoft.com/office/officeart/2005/8/layout/cycle5"/>
    <dgm:cxn modelId="{E3F8959C-1CAD-FB42-B364-849192D7F41D}" type="presParOf" srcId="{F8B7BAB1-6E49-274A-AC3F-7E9CBEADAD39}" destId="{B914A022-BEF9-B94F-8DC1-08B8F78F048E}" srcOrd="18" destOrd="0" presId="urn:microsoft.com/office/officeart/2005/8/layout/cycle5"/>
    <dgm:cxn modelId="{AC4BE606-D2BA-D448-AA59-43E9FF657A0B}" type="presParOf" srcId="{F8B7BAB1-6E49-274A-AC3F-7E9CBEADAD39}" destId="{8FBB9724-3B1A-BD43-BFBF-AA203E280708}" srcOrd="19" destOrd="0" presId="urn:microsoft.com/office/officeart/2005/8/layout/cycle5"/>
    <dgm:cxn modelId="{A1CE98D7-9D0A-B944-925C-645687EBA18A}" type="presParOf" srcId="{F8B7BAB1-6E49-274A-AC3F-7E9CBEADAD39}" destId="{4D4FC83A-26A9-A845-800F-E85F0F704E55}"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FF323-2125-3942-8B2A-4A5C84038B3A}"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0A8E2946-8DC9-564E-98B9-C46DD69D3BF0}">
      <dgm:prSet phldrT="[Text]"/>
      <dgm:spPr/>
      <dgm:t>
        <a:bodyPr/>
        <a:lstStyle/>
        <a:p>
          <a:r>
            <a:rPr lang="en-US" dirty="0"/>
            <a:t>Python</a:t>
          </a:r>
        </a:p>
      </dgm:t>
    </dgm:pt>
    <dgm:pt modelId="{31E8C1A6-B0FD-1242-9E49-5513A663A1B9}" type="parTrans" cxnId="{D47649B3-2D97-7641-BFC0-8AA6DBFE3D08}">
      <dgm:prSet/>
      <dgm:spPr/>
      <dgm:t>
        <a:bodyPr/>
        <a:lstStyle/>
        <a:p>
          <a:endParaRPr lang="en-US"/>
        </a:p>
      </dgm:t>
    </dgm:pt>
    <dgm:pt modelId="{943683A9-C814-0340-A684-C333815AE79E}" type="sibTrans" cxnId="{D47649B3-2D97-7641-BFC0-8AA6DBFE3D08}">
      <dgm:prSet/>
      <dgm:spPr/>
      <dgm:t>
        <a:bodyPr/>
        <a:lstStyle/>
        <a:p>
          <a:endParaRPr lang="en-US"/>
        </a:p>
      </dgm:t>
    </dgm:pt>
    <dgm:pt modelId="{8DC5F877-6329-9246-B214-00364AD60D71}">
      <dgm:prSet phldrT="[Text]"/>
      <dgm:spPr/>
      <dgm:t>
        <a:bodyPr/>
        <a:lstStyle/>
        <a:p>
          <a:r>
            <a:rPr lang="en-US" dirty="0"/>
            <a:t>Non-Linear Regression</a:t>
          </a:r>
        </a:p>
      </dgm:t>
    </dgm:pt>
    <dgm:pt modelId="{1DF759F4-ADA7-DC4C-8444-41E8B37E2D58}" type="parTrans" cxnId="{B21173D5-5F97-AA4E-AFD1-712A79AC1994}">
      <dgm:prSet/>
      <dgm:spPr/>
      <dgm:t>
        <a:bodyPr/>
        <a:lstStyle/>
        <a:p>
          <a:endParaRPr lang="en-US"/>
        </a:p>
      </dgm:t>
    </dgm:pt>
    <dgm:pt modelId="{1B6B06FB-BC8F-2F4D-ACF2-DF5D0851E23A}" type="sibTrans" cxnId="{B21173D5-5F97-AA4E-AFD1-712A79AC1994}">
      <dgm:prSet/>
      <dgm:spPr/>
      <dgm:t>
        <a:bodyPr/>
        <a:lstStyle/>
        <a:p>
          <a:endParaRPr lang="en-US"/>
        </a:p>
      </dgm:t>
    </dgm:pt>
    <dgm:pt modelId="{588B28F6-01E8-4D45-95C5-D4A8BF882A60}">
      <dgm:prSet phldrT="[Text]"/>
      <dgm:spPr/>
      <dgm:t>
        <a:bodyPr/>
        <a:lstStyle/>
        <a:p>
          <a:r>
            <a:rPr lang="en-US" dirty="0" err="1"/>
            <a:t>Apriori</a:t>
          </a:r>
          <a:endParaRPr lang="en-US" dirty="0"/>
        </a:p>
      </dgm:t>
    </dgm:pt>
    <dgm:pt modelId="{E6801947-180F-DD4A-9377-178BFA5FCD17}" type="parTrans" cxnId="{51098BE8-5AEF-1E4A-B31B-7FDDB12492C2}">
      <dgm:prSet/>
      <dgm:spPr/>
      <dgm:t>
        <a:bodyPr/>
        <a:lstStyle/>
        <a:p>
          <a:endParaRPr lang="en-US"/>
        </a:p>
      </dgm:t>
    </dgm:pt>
    <dgm:pt modelId="{D2476480-24FF-3446-87A8-AD0C11C26C2D}" type="sibTrans" cxnId="{51098BE8-5AEF-1E4A-B31B-7FDDB12492C2}">
      <dgm:prSet/>
      <dgm:spPr/>
      <dgm:t>
        <a:bodyPr/>
        <a:lstStyle/>
        <a:p>
          <a:endParaRPr lang="en-US"/>
        </a:p>
      </dgm:t>
    </dgm:pt>
    <dgm:pt modelId="{6DD03F75-1E6F-6D41-BD7D-425C570719A0}">
      <dgm:prSet phldrT="[Text]"/>
      <dgm:spPr/>
      <dgm:t>
        <a:bodyPr/>
        <a:lstStyle/>
        <a:p>
          <a:r>
            <a:rPr lang="en-US" dirty="0"/>
            <a:t>Classification</a:t>
          </a:r>
        </a:p>
      </dgm:t>
    </dgm:pt>
    <dgm:pt modelId="{67F92A4A-5312-EE48-805F-E47054EAFF9F}" type="parTrans" cxnId="{C3421F48-1947-584F-9886-CC813186DFF6}">
      <dgm:prSet/>
      <dgm:spPr/>
      <dgm:t>
        <a:bodyPr/>
        <a:lstStyle/>
        <a:p>
          <a:endParaRPr lang="en-US"/>
        </a:p>
      </dgm:t>
    </dgm:pt>
    <dgm:pt modelId="{677FF597-4642-CE4D-B927-88343C9336CE}" type="sibTrans" cxnId="{C3421F48-1947-584F-9886-CC813186DFF6}">
      <dgm:prSet/>
      <dgm:spPr/>
      <dgm:t>
        <a:bodyPr/>
        <a:lstStyle/>
        <a:p>
          <a:endParaRPr lang="en-US"/>
        </a:p>
      </dgm:t>
    </dgm:pt>
    <dgm:pt modelId="{6B43E299-A881-8D42-8746-A3C32CA414EB}" type="pres">
      <dgm:prSet presAssocID="{789FF323-2125-3942-8B2A-4A5C84038B3A}" presName="cycle" presStyleCnt="0">
        <dgm:presLayoutVars>
          <dgm:chMax val="1"/>
          <dgm:dir/>
          <dgm:animLvl val="ctr"/>
          <dgm:resizeHandles val="exact"/>
        </dgm:presLayoutVars>
      </dgm:prSet>
      <dgm:spPr/>
    </dgm:pt>
    <dgm:pt modelId="{13333BC8-D52D-4842-AC25-A7FA559468B7}" type="pres">
      <dgm:prSet presAssocID="{0A8E2946-8DC9-564E-98B9-C46DD69D3BF0}" presName="centerShape" presStyleLbl="node0" presStyleIdx="0" presStyleCnt="1"/>
      <dgm:spPr/>
    </dgm:pt>
    <dgm:pt modelId="{8B6A5012-97BA-504D-B568-4BDAB8CCEB6D}" type="pres">
      <dgm:prSet presAssocID="{1DF759F4-ADA7-DC4C-8444-41E8B37E2D58}" presName="parTrans" presStyleLbl="bgSibTrans2D1" presStyleIdx="0" presStyleCnt="3"/>
      <dgm:spPr/>
    </dgm:pt>
    <dgm:pt modelId="{C9577E3B-8EC7-864C-AD58-7D60E123F8C8}" type="pres">
      <dgm:prSet presAssocID="{8DC5F877-6329-9246-B214-00364AD60D71}" presName="node" presStyleLbl="node1" presStyleIdx="0" presStyleCnt="3">
        <dgm:presLayoutVars>
          <dgm:bulletEnabled val="1"/>
        </dgm:presLayoutVars>
      </dgm:prSet>
      <dgm:spPr/>
    </dgm:pt>
    <dgm:pt modelId="{6BEDB043-61BC-3348-AFCF-7F5156C7A388}" type="pres">
      <dgm:prSet presAssocID="{E6801947-180F-DD4A-9377-178BFA5FCD17}" presName="parTrans" presStyleLbl="bgSibTrans2D1" presStyleIdx="1" presStyleCnt="3"/>
      <dgm:spPr/>
    </dgm:pt>
    <dgm:pt modelId="{5E2CA5B1-0378-3E43-AE58-45CA0E4573B7}" type="pres">
      <dgm:prSet presAssocID="{588B28F6-01E8-4D45-95C5-D4A8BF882A60}" presName="node" presStyleLbl="node1" presStyleIdx="1" presStyleCnt="3">
        <dgm:presLayoutVars>
          <dgm:bulletEnabled val="1"/>
        </dgm:presLayoutVars>
      </dgm:prSet>
      <dgm:spPr/>
    </dgm:pt>
    <dgm:pt modelId="{3B28063D-E94F-D749-8F82-1F84B5A6F046}" type="pres">
      <dgm:prSet presAssocID="{67F92A4A-5312-EE48-805F-E47054EAFF9F}" presName="parTrans" presStyleLbl="bgSibTrans2D1" presStyleIdx="2" presStyleCnt="3"/>
      <dgm:spPr/>
    </dgm:pt>
    <dgm:pt modelId="{6A08C16A-236F-D445-A22B-686112C343D8}" type="pres">
      <dgm:prSet presAssocID="{6DD03F75-1E6F-6D41-BD7D-425C570719A0}" presName="node" presStyleLbl="node1" presStyleIdx="2" presStyleCnt="3">
        <dgm:presLayoutVars>
          <dgm:bulletEnabled val="1"/>
        </dgm:presLayoutVars>
      </dgm:prSet>
      <dgm:spPr/>
    </dgm:pt>
  </dgm:ptLst>
  <dgm:cxnLst>
    <dgm:cxn modelId="{DF864200-283D-B748-AFBA-FC9CA9FD4C8C}" type="presOf" srcId="{789FF323-2125-3942-8B2A-4A5C84038B3A}" destId="{6B43E299-A881-8D42-8746-A3C32CA414EB}" srcOrd="0" destOrd="0" presId="urn:microsoft.com/office/officeart/2005/8/layout/radial4"/>
    <dgm:cxn modelId="{AE89E633-3B07-F24D-8851-8947C284EF0E}" type="presOf" srcId="{6DD03F75-1E6F-6D41-BD7D-425C570719A0}" destId="{6A08C16A-236F-D445-A22B-686112C343D8}" srcOrd="0" destOrd="0" presId="urn:microsoft.com/office/officeart/2005/8/layout/radial4"/>
    <dgm:cxn modelId="{C3421F48-1947-584F-9886-CC813186DFF6}" srcId="{0A8E2946-8DC9-564E-98B9-C46DD69D3BF0}" destId="{6DD03F75-1E6F-6D41-BD7D-425C570719A0}" srcOrd="2" destOrd="0" parTransId="{67F92A4A-5312-EE48-805F-E47054EAFF9F}" sibTransId="{677FF597-4642-CE4D-B927-88343C9336CE}"/>
    <dgm:cxn modelId="{B49FE391-CE4E-A14D-B9BB-5EB8F62827AF}" type="presOf" srcId="{E6801947-180F-DD4A-9377-178BFA5FCD17}" destId="{6BEDB043-61BC-3348-AFCF-7F5156C7A388}" srcOrd="0" destOrd="0" presId="urn:microsoft.com/office/officeart/2005/8/layout/radial4"/>
    <dgm:cxn modelId="{4631019C-EE15-E848-9DF7-332BBBAD6FA9}" type="presOf" srcId="{0A8E2946-8DC9-564E-98B9-C46DD69D3BF0}" destId="{13333BC8-D52D-4842-AC25-A7FA559468B7}" srcOrd="0" destOrd="0" presId="urn:microsoft.com/office/officeart/2005/8/layout/radial4"/>
    <dgm:cxn modelId="{D73A5BA0-EF66-934F-9F54-4C6D5572798E}" type="presOf" srcId="{8DC5F877-6329-9246-B214-00364AD60D71}" destId="{C9577E3B-8EC7-864C-AD58-7D60E123F8C8}" srcOrd="0" destOrd="0" presId="urn:microsoft.com/office/officeart/2005/8/layout/radial4"/>
    <dgm:cxn modelId="{95533FA1-495F-6E45-8559-5190BB4E1033}" type="presOf" srcId="{588B28F6-01E8-4D45-95C5-D4A8BF882A60}" destId="{5E2CA5B1-0378-3E43-AE58-45CA0E4573B7}" srcOrd="0" destOrd="0" presId="urn:microsoft.com/office/officeart/2005/8/layout/radial4"/>
    <dgm:cxn modelId="{D950E4AA-33BC-0243-9479-04CBF57C393A}" type="presOf" srcId="{67F92A4A-5312-EE48-805F-E47054EAFF9F}" destId="{3B28063D-E94F-D749-8F82-1F84B5A6F046}" srcOrd="0" destOrd="0" presId="urn:microsoft.com/office/officeart/2005/8/layout/radial4"/>
    <dgm:cxn modelId="{D47649B3-2D97-7641-BFC0-8AA6DBFE3D08}" srcId="{789FF323-2125-3942-8B2A-4A5C84038B3A}" destId="{0A8E2946-8DC9-564E-98B9-C46DD69D3BF0}" srcOrd="0" destOrd="0" parTransId="{31E8C1A6-B0FD-1242-9E49-5513A663A1B9}" sibTransId="{943683A9-C814-0340-A684-C333815AE79E}"/>
    <dgm:cxn modelId="{B21173D5-5F97-AA4E-AFD1-712A79AC1994}" srcId="{0A8E2946-8DC9-564E-98B9-C46DD69D3BF0}" destId="{8DC5F877-6329-9246-B214-00364AD60D71}" srcOrd="0" destOrd="0" parTransId="{1DF759F4-ADA7-DC4C-8444-41E8B37E2D58}" sibTransId="{1B6B06FB-BC8F-2F4D-ACF2-DF5D0851E23A}"/>
    <dgm:cxn modelId="{8497C4DD-3BE7-9F4F-A11A-8D81BC2066BF}" type="presOf" srcId="{1DF759F4-ADA7-DC4C-8444-41E8B37E2D58}" destId="{8B6A5012-97BA-504D-B568-4BDAB8CCEB6D}" srcOrd="0" destOrd="0" presId="urn:microsoft.com/office/officeart/2005/8/layout/radial4"/>
    <dgm:cxn modelId="{51098BE8-5AEF-1E4A-B31B-7FDDB12492C2}" srcId="{0A8E2946-8DC9-564E-98B9-C46DD69D3BF0}" destId="{588B28F6-01E8-4D45-95C5-D4A8BF882A60}" srcOrd="1" destOrd="0" parTransId="{E6801947-180F-DD4A-9377-178BFA5FCD17}" sibTransId="{D2476480-24FF-3446-87A8-AD0C11C26C2D}"/>
    <dgm:cxn modelId="{465971D3-F738-B74E-9389-736A85065DDD}" type="presParOf" srcId="{6B43E299-A881-8D42-8746-A3C32CA414EB}" destId="{13333BC8-D52D-4842-AC25-A7FA559468B7}" srcOrd="0" destOrd="0" presId="urn:microsoft.com/office/officeart/2005/8/layout/radial4"/>
    <dgm:cxn modelId="{74D251E4-2125-EE40-ACF0-D074855A3A1F}" type="presParOf" srcId="{6B43E299-A881-8D42-8746-A3C32CA414EB}" destId="{8B6A5012-97BA-504D-B568-4BDAB8CCEB6D}" srcOrd="1" destOrd="0" presId="urn:microsoft.com/office/officeart/2005/8/layout/radial4"/>
    <dgm:cxn modelId="{951BC5E4-8BFD-614F-BD57-AB7FF7604007}" type="presParOf" srcId="{6B43E299-A881-8D42-8746-A3C32CA414EB}" destId="{C9577E3B-8EC7-864C-AD58-7D60E123F8C8}" srcOrd="2" destOrd="0" presId="urn:microsoft.com/office/officeart/2005/8/layout/radial4"/>
    <dgm:cxn modelId="{E454FC45-7F7F-7543-A7BE-3C743BADDA08}" type="presParOf" srcId="{6B43E299-A881-8D42-8746-A3C32CA414EB}" destId="{6BEDB043-61BC-3348-AFCF-7F5156C7A388}" srcOrd="3" destOrd="0" presId="urn:microsoft.com/office/officeart/2005/8/layout/radial4"/>
    <dgm:cxn modelId="{B017ACD7-4D23-E643-BAAD-8DEF96CEDEE5}" type="presParOf" srcId="{6B43E299-A881-8D42-8746-A3C32CA414EB}" destId="{5E2CA5B1-0378-3E43-AE58-45CA0E4573B7}" srcOrd="4" destOrd="0" presId="urn:microsoft.com/office/officeart/2005/8/layout/radial4"/>
    <dgm:cxn modelId="{4F3A32B2-0D87-C846-B61D-E3097F1EA4DF}" type="presParOf" srcId="{6B43E299-A881-8D42-8746-A3C32CA414EB}" destId="{3B28063D-E94F-D749-8F82-1F84B5A6F046}" srcOrd="5" destOrd="0" presId="urn:microsoft.com/office/officeart/2005/8/layout/radial4"/>
    <dgm:cxn modelId="{2266F9EE-B7CC-A14B-897F-48A28EED43E5}" type="presParOf" srcId="{6B43E299-A881-8D42-8746-A3C32CA414EB}" destId="{6A08C16A-236F-D445-A22B-686112C343D8}"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DFBE13-5EE1-C14F-AD70-A17E29A20524}" type="doc">
      <dgm:prSet loTypeId="urn:microsoft.com/office/officeart/2005/8/layout/arrow6" loCatId="" qsTypeId="urn:microsoft.com/office/officeart/2005/8/quickstyle/simple1" qsCatId="simple" csTypeId="urn:microsoft.com/office/officeart/2005/8/colors/accent1_2" csCatId="accent1" phldr="1"/>
      <dgm:spPr/>
      <dgm:t>
        <a:bodyPr/>
        <a:lstStyle/>
        <a:p>
          <a:endParaRPr lang="en-US"/>
        </a:p>
      </dgm:t>
    </dgm:pt>
    <dgm:pt modelId="{0B4DB0D5-F6FB-C044-9ED2-AFE6CA578FAC}">
      <dgm:prSet phldrT="[Text]"/>
      <dgm:spPr/>
      <dgm:t>
        <a:bodyPr/>
        <a:lstStyle/>
        <a:p>
          <a:r>
            <a:rPr lang="en-US" dirty="0"/>
            <a:t>Train</a:t>
          </a:r>
        </a:p>
      </dgm:t>
    </dgm:pt>
    <dgm:pt modelId="{699F5795-D110-4A49-9735-3E0D44662F5C}" type="parTrans" cxnId="{4A35B648-064B-1E48-81A0-19F3BE9D4BAF}">
      <dgm:prSet/>
      <dgm:spPr/>
      <dgm:t>
        <a:bodyPr/>
        <a:lstStyle/>
        <a:p>
          <a:endParaRPr lang="en-US"/>
        </a:p>
      </dgm:t>
    </dgm:pt>
    <dgm:pt modelId="{069FF42E-8021-8D4D-8B4E-0A91CB4B8178}" type="sibTrans" cxnId="{4A35B648-064B-1E48-81A0-19F3BE9D4BAF}">
      <dgm:prSet/>
      <dgm:spPr/>
      <dgm:t>
        <a:bodyPr/>
        <a:lstStyle/>
        <a:p>
          <a:endParaRPr lang="en-US"/>
        </a:p>
      </dgm:t>
    </dgm:pt>
    <dgm:pt modelId="{4E0DD495-3713-274B-8234-66F5F8A3D816}">
      <dgm:prSet phldrT="[Text]"/>
      <dgm:spPr/>
      <dgm:t>
        <a:bodyPr/>
        <a:lstStyle/>
        <a:p>
          <a:r>
            <a:rPr lang="en-US" dirty="0"/>
            <a:t>Test</a:t>
          </a:r>
        </a:p>
      </dgm:t>
    </dgm:pt>
    <dgm:pt modelId="{C3C9869C-FC35-2243-AA33-6C202984E455}" type="parTrans" cxnId="{4AE7853A-3B8D-9349-99D0-D9A3345009B4}">
      <dgm:prSet/>
      <dgm:spPr/>
      <dgm:t>
        <a:bodyPr/>
        <a:lstStyle/>
        <a:p>
          <a:endParaRPr lang="en-US"/>
        </a:p>
      </dgm:t>
    </dgm:pt>
    <dgm:pt modelId="{746D9AD1-FB19-164B-B2F6-2CDB5131F59B}" type="sibTrans" cxnId="{4AE7853A-3B8D-9349-99D0-D9A3345009B4}">
      <dgm:prSet/>
      <dgm:spPr/>
      <dgm:t>
        <a:bodyPr/>
        <a:lstStyle/>
        <a:p>
          <a:endParaRPr lang="en-US"/>
        </a:p>
      </dgm:t>
    </dgm:pt>
    <dgm:pt modelId="{E1F6DB2B-0BD6-5543-BDA3-CCD83378B0B5}" type="pres">
      <dgm:prSet presAssocID="{D3DFBE13-5EE1-C14F-AD70-A17E29A20524}" presName="compositeShape" presStyleCnt="0">
        <dgm:presLayoutVars>
          <dgm:chMax val="2"/>
          <dgm:dir/>
          <dgm:resizeHandles val="exact"/>
        </dgm:presLayoutVars>
      </dgm:prSet>
      <dgm:spPr/>
    </dgm:pt>
    <dgm:pt modelId="{7E68BDAD-0214-644B-B034-84A79000BF40}" type="pres">
      <dgm:prSet presAssocID="{D3DFBE13-5EE1-C14F-AD70-A17E29A20524}" presName="ribbon" presStyleLbl="node1" presStyleIdx="0" presStyleCnt="1"/>
      <dgm:spPr/>
    </dgm:pt>
    <dgm:pt modelId="{84157CB6-6259-AD44-95BD-E2D227DD8561}" type="pres">
      <dgm:prSet presAssocID="{D3DFBE13-5EE1-C14F-AD70-A17E29A20524}" presName="leftArrowText" presStyleLbl="node1" presStyleIdx="0" presStyleCnt="1">
        <dgm:presLayoutVars>
          <dgm:chMax val="0"/>
          <dgm:bulletEnabled val="1"/>
        </dgm:presLayoutVars>
      </dgm:prSet>
      <dgm:spPr/>
    </dgm:pt>
    <dgm:pt modelId="{9C4934C5-52B4-994A-9E79-D0DC9D358E61}" type="pres">
      <dgm:prSet presAssocID="{D3DFBE13-5EE1-C14F-AD70-A17E29A20524}" presName="rightArrowText" presStyleLbl="node1" presStyleIdx="0" presStyleCnt="1">
        <dgm:presLayoutVars>
          <dgm:chMax val="0"/>
          <dgm:bulletEnabled val="1"/>
        </dgm:presLayoutVars>
      </dgm:prSet>
      <dgm:spPr/>
    </dgm:pt>
  </dgm:ptLst>
  <dgm:cxnLst>
    <dgm:cxn modelId="{0C75B620-4E5D-8D42-8C86-D1A84EEAAE10}" type="presOf" srcId="{0B4DB0D5-F6FB-C044-9ED2-AFE6CA578FAC}" destId="{84157CB6-6259-AD44-95BD-E2D227DD8561}" srcOrd="0" destOrd="0" presId="urn:microsoft.com/office/officeart/2005/8/layout/arrow6"/>
    <dgm:cxn modelId="{4AE7853A-3B8D-9349-99D0-D9A3345009B4}" srcId="{D3DFBE13-5EE1-C14F-AD70-A17E29A20524}" destId="{4E0DD495-3713-274B-8234-66F5F8A3D816}" srcOrd="1" destOrd="0" parTransId="{C3C9869C-FC35-2243-AA33-6C202984E455}" sibTransId="{746D9AD1-FB19-164B-B2F6-2CDB5131F59B}"/>
    <dgm:cxn modelId="{4A35B648-064B-1E48-81A0-19F3BE9D4BAF}" srcId="{D3DFBE13-5EE1-C14F-AD70-A17E29A20524}" destId="{0B4DB0D5-F6FB-C044-9ED2-AFE6CA578FAC}" srcOrd="0" destOrd="0" parTransId="{699F5795-D110-4A49-9735-3E0D44662F5C}" sibTransId="{069FF42E-8021-8D4D-8B4E-0A91CB4B8178}"/>
    <dgm:cxn modelId="{EA797199-8DFB-5240-B2CD-5E57551310F9}" type="presOf" srcId="{D3DFBE13-5EE1-C14F-AD70-A17E29A20524}" destId="{E1F6DB2B-0BD6-5543-BDA3-CCD83378B0B5}" srcOrd="0" destOrd="0" presId="urn:microsoft.com/office/officeart/2005/8/layout/arrow6"/>
    <dgm:cxn modelId="{1FE7F2F4-B840-D348-845A-F41A3FF764A8}" type="presOf" srcId="{4E0DD495-3713-274B-8234-66F5F8A3D816}" destId="{9C4934C5-52B4-994A-9E79-D0DC9D358E61}" srcOrd="0" destOrd="0" presId="urn:microsoft.com/office/officeart/2005/8/layout/arrow6"/>
    <dgm:cxn modelId="{43319A8F-D527-5A41-9F04-03881CE6E7F8}" type="presParOf" srcId="{E1F6DB2B-0BD6-5543-BDA3-CCD83378B0B5}" destId="{7E68BDAD-0214-644B-B034-84A79000BF40}" srcOrd="0" destOrd="0" presId="urn:microsoft.com/office/officeart/2005/8/layout/arrow6"/>
    <dgm:cxn modelId="{F31F6465-F50E-7F4E-9CC9-68F76BA8268A}" type="presParOf" srcId="{E1F6DB2B-0BD6-5543-BDA3-CCD83378B0B5}" destId="{84157CB6-6259-AD44-95BD-E2D227DD8561}" srcOrd="1" destOrd="0" presId="urn:microsoft.com/office/officeart/2005/8/layout/arrow6"/>
    <dgm:cxn modelId="{868FC32A-E832-4540-944F-52A646E859BA}" type="presParOf" srcId="{E1F6DB2B-0BD6-5543-BDA3-CCD83378B0B5}" destId="{9C4934C5-52B4-994A-9E79-D0DC9D358E61}"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DBA7C-4CC3-C945-B59D-67B56C17F318}"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US"/>
        </a:p>
      </dgm:t>
    </dgm:pt>
    <dgm:pt modelId="{1D8861F3-A282-BD49-9F86-05C631F6225E}">
      <dgm:prSet phldrT="[Text]"/>
      <dgm:spPr/>
      <dgm:t>
        <a:bodyPr/>
        <a:lstStyle/>
        <a:p>
          <a:r>
            <a:rPr lang="en-US" dirty="0"/>
            <a:t>Missing Data</a:t>
          </a:r>
        </a:p>
      </dgm:t>
    </dgm:pt>
    <dgm:pt modelId="{0E6B661A-771A-434B-9089-D6E9116EDA21}" type="parTrans" cxnId="{35B40348-332F-B640-A694-E52FE004A2D8}">
      <dgm:prSet/>
      <dgm:spPr/>
      <dgm:t>
        <a:bodyPr/>
        <a:lstStyle/>
        <a:p>
          <a:endParaRPr lang="en-US"/>
        </a:p>
      </dgm:t>
    </dgm:pt>
    <dgm:pt modelId="{F0E6C876-4FA4-AE4C-8631-4C1656C587ED}" type="sibTrans" cxnId="{35B40348-332F-B640-A694-E52FE004A2D8}">
      <dgm:prSet/>
      <dgm:spPr/>
      <dgm:t>
        <a:bodyPr/>
        <a:lstStyle/>
        <a:p>
          <a:endParaRPr lang="en-US"/>
        </a:p>
      </dgm:t>
    </dgm:pt>
    <dgm:pt modelId="{ECE35867-994D-6B4F-A17C-46561E47A191}">
      <dgm:prSet phldrT="[Text]"/>
      <dgm:spPr/>
      <dgm:t>
        <a:bodyPr/>
        <a:lstStyle/>
        <a:p>
          <a:r>
            <a:rPr lang="en-US" dirty="0"/>
            <a:t>Low Variance</a:t>
          </a:r>
        </a:p>
      </dgm:t>
    </dgm:pt>
    <dgm:pt modelId="{1603EA7E-8F78-264E-98A4-ABDE29799E32}" type="parTrans" cxnId="{E40E6674-D134-1644-B578-EEB725B2EB99}">
      <dgm:prSet/>
      <dgm:spPr/>
      <dgm:t>
        <a:bodyPr/>
        <a:lstStyle/>
        <a:p>
          <a:endParaRPr lang="en-US"/>
        </a:p>
      </dgm:t>
    </dgm:pt>
    <dgm:pt modelId="{D220D1D5-E4FB-5144-B3FB-8667056EF45D}" type="sibTrans" cxnId="{E40E6674-D134-1644-B578-EEB725B2EB99}">
      <dgm:prSet/>
      <dgm:spPr/>
      <dgm:t>
        <a:bodyPr/>
        <a:lstStyle/>
        <a:p>
          <a:endParaRPr lang="en-US"/>
        </a:p>
      </dgm:t>
    </dgm:pt>
    <dgm:pt modelId="{7942123C-EF0D-7148-B1E3-4B6A89D722B6}">
      <dgm:prSet phldrT="[Text]"/>
      <dgm:spPr/>
      <dgm:t>
        <a:bodyPr/>
        <a:lstStyle/>
        <a:p>
          <a:r>
            <a:rPr lang="en-US" dirty="0"/>
            <a:t>Correlation</a:t>
          </a:r>
        </a:p>
      </dgm:t>
    </dgm:pt>
    <dgm:pt modelId="{E7AA66FF-6AB3-CF4C-95FC-0E69B4E581FB}" type="parTrans" cxnId="{466542BA-31C7-9C4B-9230-3B48CF5D95AE}">
      <dgm:prSet/>
      <dgm:spPr/>
      <dgm:t>
        <a:bodyPr/>
        <a:lstStyle/>
        <a:p>
          <a:endParaRPr lang="en-US"/>
        </a:p>
      </dgm:t>
    </dgm:pt>
    <dgm:pt modelId="{7770B672-E626-7946-9DC5-A5F72B40AABC}" type="sibTrans" cxnId="{466542BA-31C7-9C4B-9230-3B48CF5D95AE}">
      <dgm:prSet/>
      <dgm:spPr/>
      <dgm:t>
        <a:bodyPr/>
        <a:lstStyle/>
        <a:p>
          <a:endParaRPr lang="en-US"/>
        </a:p>
      </dgm:t>
    </dgm:pt>
    <dgm:pt modelId="{ED18DD19-271C-3A4C-AD6F-F27CDAB42A95}" type="pres">
      <dgm:prSet presAssocID="{2DCDBA7C-4CC3-C945-B59D-67B56C17F318}" presName="Name0" presStyleCnt="0">
        <dgm:presLayoutVars>
          <dgm:dir/>
          <dgm:resizeHandles val="exact"/>
        </dgm:presLayoutVars>
      </dgm:prSet>
      <dgm:spPr/>
    </dgm:pt>
    <dgm:pt modelId="{EE75E28B-52CE-F849-8DE7-8F468CA8B103}" type="pres">
      <dgm:prSet presAssocID="{2DCDBA7C-4CC3-C945-B59D-67B56C17F318}" presName="arrow" presStyleLbl="bgShp" presStyleIdx="0" presStyleCnt="1"/>
      <dgm:spPr/>
    </dgm:pt>
    <dgm:pt modelId="{1148843E-E67F-0E46-A07D-08D875D38425}" type="pres">
      <dgm:prSet presAssocID="{2DCDBA7C-4CC3-C945-B59D-67B56C17F318}" presName="points" presStyleCnt="0"/>
      <dgm:spPr/>
    </dgm:pt>
    <dgm:pt modelId="{081661BE-83E4-654D-8782-4CC2CF3E9E68}" type="pres">
      <dgm:prSet presAssocID="{1D8861F3-A282-BD49-9F86-05C631F6225E}" presName="compositeA" presStyleCnt="0"/>
      <dgm:spPr/>
    </dgm:pt>
    <dgm:pt modelId="{CC01FA36-4E17-8842-B781-1BF233ACCA80}" type="pres">
      <dgm:prSet presAssocID="{1D8861F3-A282-BD49-9F86-05C631F6225E}" presName="textA" presStyleLbl="revTx" presStyleIdx="0" presStyleCnt="3">
        <dgm:presLayoutVars>
          <dgm:bulletEnabled val="1"/>
        </dgm:presLayoutVars>
      </dgm:prSet>
      <dgm:spPr/>
    </dgm:pt>
    <dgm:pt modelId="{7D14ED3C-5D16-A344-8FA1-2601D321571A}" type="pres">
      <dgm:prSet presAssocID="{1D8861F3-A282-BD49-9F86-05C631F6225E}" presName="circleA" presStyleLbl="node1" presStyleIdx="0" presStyleCnt="3"/>
      <dgm:spPr/>
    </dgm:pt>
    <dgm:pt modelId="{9948FB4E-F025-504C-8580-F6EDE8122AA5}" type="pres">
      <dgm:prSet presAssocID="{1D8861F3-A282-BD49-9F86-05C631F6225E}" presName="spaceA" presStyleCnt="0"/>
      <dgm:spPr/>
    </dgm:pt>
    <dgm:pt modelId="{DA5BD8C6-45D1-8E4E-8E35-C44A78C0C6B9}" type="pres">
      <dgm:prSet presAssocID="{F0E6C876-4FA4-AE4C-8631-4C1656C587ED}" presName="space" presStyleCnt="0"/>
      <dgm:spPr/>
    </dgm:pt>
    <dgm:pt modelId="{C31257D1-8AA3-EF4B-A798-000C6DEC0FC3}" type="pres">
      <dgm:prSet presAssocID="{ECE35867-994D-6B4F-A17C-46561E47A191}" presName="compositeB" presStyleCnt="0"/>
      <dgm:spPr/>
    </dgm:pt>
    <dgm:pt modelId="{D7E2E45B-B83A-9F43-9D86-3B11A6EFA541}" type="pres">
      <dgm:prSet presAssocID="{ECE35867-994D-6B4F-A17C-46561E47A191}" presName="textB" presStyleLbl="revTx" presStyleIdx="1" presStyleCnt="3">
        <dgm:presLayoutVars>
          <dgm:bulletEnabled val="1"/>
        </dgm:presLayoutVars>
      </dgm:prSet>
      <dgm:spPr/>
    </dgm:pt>
    <dgm:pt modelId="{9913693D-C93B-8A4A-ABEB-4B15786F0B0A}" type="pres">
      <dgm:prSet presAssocID="{ECE35867-994D-6B4F-A17C-46561E47A191}" presName="circleB" presStyleLbl="node1" presStyleIdx="1" presStyleCnt="3"/>
      <dgm:spPr/>
    </dgm:pt>
    <dgm:pt modelId="{B399BA8C-EEC3-F347-A351-967DDA61E6BA}" type="pres">
      <dgm:prSet presAssocID="{ECE35867-994D-6B4F-A17C-46561E47A191}" presName="spaceB" presStyleCnt="0"/>
      <dgm:spPr/>
    </dgm:pt>
    <dgm:pt modelId="{4AAA3A18-01DF-4B4D-90F5-857570B6E4F6}" type="pres">
      <dgm:prSet presAssocID="{D220D1D5-E4FB-5144-B3FB-8667056EF45D}" presName="space" presStyleCnt="0"/>
      <dgm:spPr/>
    </dgm:pt>
    <dgm:pt modelId="{437982C2-5535-D145-BB73-822140A857A9}" type="pres">
      <dgm:prSet presAssocID="{7942123C-EF0D-7148-B1E3-4B6A89D722B6}" presName="compositeA" presStyleCnt="0"/>
      <dgm:spPr/>
    </dgm:pt>
    <dgm:pt modelId="{4945D585-0673-5D4D-8C51-A2E5A5BC9426}" type="pres">
      <dgm:prSet presAssocID="{7942123C-EF0D-7148-B1E3-4B6A89D722B6}" presName="textA" presStyleLbl="revTx" presStyleIdx="2" presStyleCnt="3">
        <dgm:presLayoutVars>
          <dgm:bulletEnabled val="1"/>
        </dgm:presLayoutVars>
      </dgm:prSet>
      <dgm:spPr/>
    </dgm:pt>
    <dgm:pt modelId="{EBD5018F-5787-604E-BEE9-E006B1199C51}" type="pres">
      <dgm:prSet presAssocID="{7942123C-EF0D-7148-B1E3-4B6A89D722B6}" presName="circleA" presStyleLbl="node1" presStyleIdx="2" presStyleCnt="3"/>
      <dgm:spPr/>
    </dgm:pt>
    <dgm:pt modelId="{DE66E6C9-15EC-D645-BBAC-86D66B4458B0}" type="pres">
      <dgm:prSet presAssocID="{7942123C-EF0D-7148-B1E3-4B6A89D722B6}" presName="spaceA" presStyleCnt="0"/>
      <dgm:spPr/>
    </dgm:pt>
  </dgm:ptLst>
  <dgm:cxnLst>
    <dgm:cxn modelId="{4EC2B513-A7DD-AA4A-8D99-D888986A55F1}" type="presOf" srcId="{7942123C-EF0D-7148-B1E3-4B6A89D722B6}" destId="{4945D585-0673-5D4D-8C51-A2E5A5BC9426}" srcOrd="0" destOrd="0" presId="urn:microsoft.com/office/officeart/2005/8/layout/hProcess11"/>
    <dgm:cxn modelId="{35B40348-332F-B640-A694-E52FE004A2D8}" srcId="{2DCDBA7C-4CC3-C945-B59D-67B56C17F318}" destId="{1D8861F3-A282-BD49-9F86-05C631F6225E}" srcOrd="0" destOrd="0" parTransId="{0E6B661A-771A-434B-9089-D6E9116EDA21}" sibTransId="{F0E6C876-4FA4-AE4C-8631-4C1656C587ED}"/>
    <dgm:cxn modelId="{D931D852-E87E-9D42-9E2F-AB9AA22D96E9}" type="presOf" srcId="{2DCDBA7C-4CC3-C945-B59D-67B56C17F318}" destId="{ED18DD19-271C-3A4C-AD6F-F27CDAB42A95}" srcOrd="0" destOrd="0" presId="urn:microsoft.com/office/officeart/2005/8/layout/hProcess11"/>
    <dgm:cxn modelId="{507B8A55-E5E2-2747-BE00-77074771A25D}" type="presOf" srcId="{ECE35867-994D-6B4F-A17C-46561E47A191}" destId="{D7E2E45B-B83A-9F43-9D86-3B11A6EFA541}" srcOrd="0" destOrd="0" presId="urn:microsoft.com/office/officeart/2005/8/layout/hProcess11"/>
    <dgm:cxn modelId="{E40E6674-D134-1644-B578-EEB725B2EB99}" srcId="{2DCDBA7C-4CC3-C945-B59D-67B56C17F318}" destId="{ECE35867-994D-6B4F-A17C-46561E47A191}" srcOrd="1" destOrd="0" parTransId="{1603EA7E-8F78-264E-98A4-ABDE29799E32}" sibTransId="{D220D1D5-E4FB-5144-B3FB-8667056EF45D}"/>
    <dgm:cxn modelId="{3EB94087-B622-8641-89FB-C09539481DF4}" type="presOf" srcId="{1D8861F3-A282-BD49-9F86-05C631F6225E}" destId="{CC01FA36-4E17-8842-B781-1BF233ACCA80}" srcOrd="0" destOrd="0" presId="urn:microsoft.com/office/officeart/2005/8/layout/hProcess11"/>
    <dgm:cxn modelId="{466542BA-31C7-9C4B-9230-3B48CF5D95AE}" srcId="{2DCDBA7C-4CC3-C945-B59D-67B56C17F318}" destId="{7942123C-EF0D-7148-B1E3-4B6A89D722B6}" srcOrd="2" destOrd="0" parTransId="{E7AA66FF-6AB3-CF4C-95FC-0E69B4E581FB}" sibTransId="{7770B672-E626-7946-9DC5-A5F72B40AABC}"/>
    <dgm:cxn modelId="{25BB95FE-DC2D-B44E-9300-E06E58961350}" type="presParOf" srcId="{ED18DD19-271C-3A4C-AD6F-F27CDAB42A95}" destId="{EE75E28B-52CE-F849-8DE7-8F468CA8B103}" srcOrd="0" destOrd="0" presId="urn:microsoft.com/office/officeart/2005/8/layout/hProcess11"/>
    <dgm:cxn modelId="{42D8583D-7F00-4241-A46B-84030F452804}" type="presParOf" srcId="{ED18DD19-271C-3A4C-AD6F-F27CDAB42A95}" destId="{1148843E-E67F-0E46-A07D-08D875D38425}" srcOrd="1" destOrd="0" presId="urn:microsoft.com/office/officeart/2005/8/layout/hProcess11"/>
    <dgm:cxn modelId="{A8E06176-43A2-A84B-BD95-D7D307C026D4}" type="presParOf" srcId="{1148843E-E67F-0E46-A07D-08D875D38425}" destId="{081661BE-83E4-654D-8782-4CC2CF3E9E68}" srcOrd="0" destOrd="0" presId="urn:microsoft.com/office/officeart/2005/8/layout/hProcess11"/>
    <dgm:cxn modelId="{1A5872D6-C969-434E-B894-86A2549D9777}" type="presParOf" srcId="{081661BE-83E4-654D-8782-4CC2CF3E9E68}" destId="{CC01FA36-4E17-8842-B781-1BF233ACCA80}" srcOrd="0" destOrd="0" presId="urn:microsoft.com/office/officeart/2005/8/layout/hProcess11"/>
    <dgm:cxn modelId="{2CE1BF71-9238-8448-9A4B-537533B1F69B}" type="presParOf" srcId="{081661BE-83E4-654D-8782-4CC2CF3E9E68}" destId="{7D14ED3C-5D16-A344-8FA1-2601D321571A}" srcOrd="1" destOrd="0" presId="urn:microsoft.com/office/officeart/2005/8/layout/hProcess11"/>
    <dgm:cxn modelId="{616D8276-8DE6-724B-91C6-7BB956D1F489}" type="presParOf" srcId="{081661BE-83E4-654D-8782-4CC2CF3E9E68}" destId="{9948FB4E-F025-504C-8580-F6EDE8122AA5}" srcOrd="2" destOrd="0" presId="urn:microsoft.com/office/officeart/2005/8/layout/hProcess11"/>
    <dgm:cxn modelId="{CA6060F1-8B7B-954E-99D4-72F34FEBB9F0}" type="presParOf" srcId="{1148843E-E67F-0E46-A07D-08D875D38425}" destId="{DA5BD8C6-45D1-8E4E-8E35-C44A78C0C6B9}" srcOrd="1" destOrd="0" presId="urn:microsoft.com/office/officeart/2005/8/layout/hProcess11"/>
    <dgm:cxn modelId="{51865874-5226-3E43-A788-D12C39E9074E}" type="presParOf" srcId="{1148843E-E67F-0E46-A07D-08D875D38425}" destId="{C31257D1-8AA3-EF4B-A798-000C6DEC0FC3}" srcOrd="2" destOrd="0" presId="urn:microsoft.com/office/officeart/2005/8/layout/hProcess11"/>
    <dgm:cxn modelId="{90492C2C-6269-EA4B-B540-BDAE112047BA}" type="presParOf" srcId="{C31257D1-8AA3-EF4B-A798-000C6DEC0FC3}" destId="{D7E2E45B-B83A-9F43-9D86-3B11A6EFA541}" srcOrd="0" destOrd="0" presId="urn:microsoft.com/office/officeart/2005/8/layout/hProcess11"/>
    <dgm:cxn modelId="{BD764FCC-952D-B640-8DE7-F35A9A7A7A29}" type="presParOf" srcId="{C31257D1-8AA3-EF4B-A798-000C6DEC0FC3}" destId="{9913693D-C93B-8A4A-ABEB-4B15786F0B0A}" srcOrd="1" destOrd="0" presId="urn:microsoft.com/office/officeart/2005/8/layout/hProcess11"/>
    <dgm:cxn modelId="{D43401F6-D597-4D4D-BDBD-F160777F77BA}" type="presParOf" srcId="{C31257D1-8AA3-EF4B-A798-000C6DEC0FC3}" destId="{B399BA8C-EEC3-F347-A351-967DDA61E6BA}" srcOrd="2" destOrd="0" presId="urn:microsoft.com/office/officeart/2005/8/layout/hProcess11"/>
    <dgm:cxn modelId="{E689FBF5-BFD6-F74D-BF3A-7BBF16E4048E}" type="presParOf" srcId="{1148843E-E67F-0E46-A07D-08D875D38425}" destId="{4AAA3A18-01DF-4B4D-90F5-857570B6E4F6}" srcOrd="3" destOrd="0" presId="urn:microsoft.com/office/officeart/2005/8/layout/hProcess11"/>
    <dgm:cxn modelId="{92B18F97-07A8-7140-A6B9-C70F2E771C1F}" type="presParOf" srcId="{1148843E-E67F-0E46-A07D-08D875D38425}" destId="{437982C2-5535-D145-BB73-822140A857A9}" srcOrd="4" destOrd="0" presId="urn:microsoft.com/office/officeart/2005/8/layout/hProcess11"/>
    <dgm:cxn modelId="{6AF686F7-B1E9-DF4B-A690-999637280769}" type="presParOf" srcId="{437982C2-5535-D145-BB73-822140A857A9}" destId="{4945D585-0673-5D4D-8C51-A2E5A5BC9426}" srcOrd="0" destOrd="0" presId="urn:microsoft.com/office/officeart/2005/8/layout/hProcess11"/>
    <dgm:cxn modelId="{55C0839E-D958-184B-9556-DD81AC269D93}" type="presParOf" srcId="{437982C2-5535-D145-BB73-822140A857A9}" destId="{EBD5018F-5787-604E-BEE9-E006B1199C51}" srcOrd="1" destOrd="0" presId="urn:microsoft.com/office/officeart/2005/8/layout/hProcess11"/>
    <dgm:cxn modelId="{0409D590-0B73-ED40-941F-8BE248B64903}" type="presParOf" srcId="{437982C2-5535-D145-BB73-822140A857A9}" destId="{DE66E6C9-15EC-D645-BBAC-86D66B4458B0}"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E53A3A-8BF4-D144-B485-8B982EC8A24C}" type="doc">
      <dgm:prSet loTypeId="urn:microsoft.com/office/officeart/2005/8/layout/matrix3" loCatId="" qsTypeId="urn:microsoft.com/office/officeart/2005/8/quickstyle/simple1" qsCatId="simple" csTypeId="urn:microsoft.com/office/officeart/2005/8/colors/accent1_2" csCatId="accent1" phldr="1"/>
      <dgm:spPr/>
      <dgm:t>
        <a:bodyPr/>
        <a:lstStyle/>
        <a:p>
          <a:endParaRPr lang="en-US"/>
        </a:p>
      </dgm:t>
    </dgm:pt>
    <dgm:pt modelId="{748B0962-B12F-CB40-87BA-786F1505E409}">
      <dgm:prSet phldrT="[Text]"/>
      <dgm:spPr/>
      <dgm:t>
        <a:bodyPr/>
        <a:lstStyle/>
        <a:p>
          <a:r>
            <a:rPr lang="en-US" dirty="0"/>
            <a:t>Support</a:t>
          </a:r>
        </a:p>
      </dgm:t>
    </dgm:pt>
    <dgm:pt modelId="{D15E44F9-F97E-6A47-B261-DE0D740D1D26}" type="parTrans" cxnId="{79005041-5B01-4B4D-9AF6-B866EBAEE8F0}">
      <dgm:prSet/>
      <dgm:spPr/>
      <dgm:t>
        <a:bodyPr/>
        <a:lstStyle/>
        <a:p>
          <a:endParaRPr lang="en-US"/>
        </a:p>
      </dgm:t>
    </dgm:pt>
    <dgm:pt modelId="{E9742654-8792-774E-B88A-9FB8E471D955}" type="sibTrans" cxnId="{79005041-5B01-4B4D-9AF6-B866EBAEE8F0}">
      <dgm:prSet/>
      <dgm:spPr/>
      <dgm:t>
        <a:bodyPr/>
        <a:lstStyle/>
        <a:p>
          <a:endParaRPr lang="en-US"/>
        </a:p>
      </dgm:t>
    </dgm:pt>
    <dgm:pt modelId="{E4B1C29E-D79A-F447-99E8-809F2BF382D5}">
      <dgm:prSet phldrT="[Text]"/>
      <dgm:spPr/>
      <dgm:t>
        <a:bodyPr/>
        <a:lstStyle/>
        <a:p>
          <a:r>
            <a:rPr lang="en-US" dirty="0"/>
            <a:t>Confidence</a:t>
          </a:r>
        </a:p>
      </dgm:t>
    </dgm:pt>
    <dgm:pt modelId="{8859A131-1D38-A94F-802A-C84E9D9CDB9F}" type="parTrans" cxnId="{B52B74FA-3B0F-4448-97AF-73826AE9EC4D}">
      <dgm:prSet/>
      <dgm:spPr/>
      <dgm:t>
        <a:bodyPr/>
        <a:lstStyle/>
        <a:p>
          <a:endParaRPr lang="en-US"/>
        </a:p>
      </dgm:t>
    </dgm:pt>
    <dgm:pt modelId="{A08B6F1A-30A3-794F-8D5D-536FAC05A3F6}" type="sibTrans" cxnId="{B52B74FA-3B0F-4448-97AF-73826AE9EC4D}">
      <dgm:prSet/>
      <dgm:spPr/>
      <dgm:t>
        <a:bodyPr/>
        <a:lstStyle/>
        <a:p>
          <a:endParaRPr lang="en-US"/>
        </a:p>
      </dgm:t>
    </dgm:pt>
    <dgm:pt modelId="{0F334E20-AE6F-8E43-A0AF-1B4D2269A555}">
      <dgm:prSet phldrT="[Text]"/>
      <dgm:spPr/>
      <dgm:t>
        <a:bodyPr/>
        <a:lstStyle/>
        <a:p>
          <a:r>
            <a:rPr lang="en-US" dirty="0"/>
            <a:t>5%</a:t>
          </a:r>
        </a:p>
      </dgm:t>
    </dgm:pt>
    <dgm:pt modelId="{CAF342B3-D809-C241-8F0B-702AC8020335}" type="parTrans" cxnId="{C0C3561E-189D-2A4F-8C22-BC5DEDFB08DF}">
      <dgm:prSet/>
      <dgm:spPr/>
      <dgm:t>
        <a:bodyPr/>
        <a:lstStyle/>
        <a:p>
          <a:endParaRPr lang="en-US"/>
        </a:p>
      </dgm:t>
    </dgm:pt>
    <dgm:pt modelId="{766A507A-8334-D548-9D96-20A99A98B0E9}" type="sibTrans" cxnId="{C0C3561E-189D-2A4F-8C22-BC5DEDFB08DF}">
      <dgm:prSet/>
      <dgm:spPr/>
      <dgm:t>
        <a:bodyPr/>
        <a:lstStyle/>
        <a:p>
          <a:endParaRPr lang="en-US"/>
        </a:p>
      </dgm:t>
    </dgm:pt>
    <dgm:pt modelId="{4632D7D4-DA0B-CB43-BF17-E146578BAB0B}">
      <dgm:prSet phldrT="[Text]"/>
      <dgm:spPr/>
      <dgm:t>
        <a:bodyPr/>
        <a:lstStyle/>
        <a:p>
          <a:r>
            <a:rPr lang="en-US" dirty="0"/>
            <a:t>1%</a:t>
          </a:r>
        </a:p>
      </dgm:t>
    </dgm:pt>
    <dgm:pt modelId="{3FB997AB-0C77-A746-86F5-568E88AC9B20}" type="parTrans" cxnId="{03C5187A-11DE-1D44-9820-8F5F846A6A1F}">
      <dgm:prSet/>
      <dgm:spPr/>
      <dgm:t>
        <a:bodyPr/>
        <a:lstStyle/>
        <a:p>
          <a:endParaRPr lang="en-US"/>
        </a:p>
      </dgm:t>
    </dgm:pt>
    <dgm:pt modelId="{08B8DE23-92FA-B34E-9862-1DDD2C0EC4F9}" type="sibTrans" cxnId="{03C5187A-11DE-1D44-9820-8F5F846A6A1F}">
      <dgm:prSet/>
      <dgm:spPr/>
      <dgm:t>
        <a:bodyPr/>
        <a:lstStyle/>
        <a:p>
          <a:endParaRPr lang="en-US"/>
        </a:p>
      </dgm:t>
    </dgm:pt>
    <dgm:pt modelId="{B2BE316F-40A5-4A4D-A6DD-129D6CAF0485}" type="pres">
      <dgm:prSet presAssocID="{86E53A3A-8BF4-D144-B485-8B982EC8A24C}" presName="matrix" presStyleCnt="0">
        <dgm:presLayoutVars>
          <dgm:chMax val="1"/>
          <dgm:dir/>
          <dgm:resizeHandles val="exact"/>
        </dgm:presLayoutVars>
      </dgm:prSet>
      <dgm:spPr/>
    </dgm:pt>
    <dgm:pt modelId="{60EEA4DF-6DC7-6E45-81ED-8FE94102C8B9}" type="pres">
      <dgm:prSet presAssocID="{86E53A3A-8BF4-D144-B485-8B982EC8A24C}" presName="diamond" presStyleLbl="bgShp" presStyleIdx="0" presStyleCnt="1"/>
      <dgm:spPr/>
    </dgm:pt>
    <dgm:pt modelId="{98BD6AAF-105F-274B-A568-122186A86588}" type="pres">
      <dgm:prSet presAssocID="{86E53A3A-8BF4-D144-B485-8B982EC8A24C}" presName="quad1" presStyleLbl="node1" presStyleIdx="0" presStyleCnt="4">
        <dgm:presLayoutVars>
          <dgm:chMax val="0"/>
          <dgm:chPref val="0"/>
          <dgm:bulletEnabled val="1"/>
        </dgm:presLayoutVars>
      </dgm:prSet>
      <dgm:spPr/>
    </dgm:pt>
    <dgm:pt modelId="{F34B9693-5BF9-7349-878D-8766555F0615}" type="pres">
      <dgm:prSet presAssocID="{86E53A3A-8BF4-D144-B485-8B982EC8A24C}" presName="quad2" presStyleLbl="node1" presStyleIdx="1" presStyleCnt="4">
        <dgm:presLayoutVars>
          <dgm:chMax val="0"/>
          <dgm:chPref val="0"/>
          <dgm:bulletEnabled val="1"/>
        </dgm:presLayoutVars>
      </dgm:prSet>
      <dgm:spPr/>
    </dgm:pt>
    <dgm:pt modelId="{9986488B-2B78-1B48-B4CA-DBF62985E6B4}" type="pres">
      <dgm:prSet presAssocID="{86E53A3A-8BF4-D144-B485-8B982EC8A24C}" presName="quad3" presStyleLbl="node1" presStyleIdx="2" presStyleCnt="4">
        <dgm:presLayoutVars>
          <dgm:chMax val="0"/>
          <dgm:chPref val="0"/>
          <dgm:bulletEnabled val="1"/>
        </dgm:presLayoutVars>
      </dgm:prSet>
      <dgm:spPr/>
    </dgm:pt>
    <dgm:pt modelId="{CD7BAAB4-737E-E243-9B65-39F981327818}" type="pres">
      <dgm:prSet presAssocID="{86E53A3A-8BF4-D144-B485-8B982EC8A24C}" presName="quad4" presStyleLbl="node1" presStyleIdx="3" presStyleCnt="4">
        <dgm:presLayoutVars>
          <dgm:chMax val="0"/>
          <dgm:chPref val="0"/>
          <dgm:bulletEnabled val="1"/>
        </dgm:presLayoutVars>
      </dgm:prSet>
      <dgm:spPr/>
    </dgm:pt>
  </dgm:ptLst>
  <dgm:cxnLst>
    <dgm:cxn modelId="{C0C3561E-189D-2A4F-8C22-BC5DEDFB08DF}" srcId="{86E53A3A-8BF4-D144-B485-8B982EC8A24C}" destId="{0F334E20-AE6F-8E43-A0AF-1B4D2269A555}" srcOrd="2" destOrd="0" parTransId="{CAF342B3-D809-C241-8F0B-702AC8020335}" sibTransId="{766A507A-8334-D548-9D96-20A99A98B0E9}"/>
    <dgm:cxn modelId="{79005041-5B01-4B4D-9AF6-B866EBAEE8F0}" srcId="{86E53A3A-8BF4-D144-B485-8B982EC8A24C}" destId="{748B0962-B12F-CB40-87BA-786F1505E409}" srcOrd="0" destOrd="0" parTransId="{D15E44F9-F97E-6A47-B261-DE0D740D1D26}" sibTransId="{E9742654-8792-774E-B88A-9FB8E471D955}"/>
    <dgm:cxn modelId="{03C5187A-11DE-1D44-9820-8F5F846A6A1F}" srcId="{86E53A3A-8BF4-D144-B485-8B982EC8A24C}" destId="{4632D7D4-DA0B-CB43-BF17-E146578BAB0B}" srcOrd="3" destOrd="0" parTransId="{3FB997AB-0C77-A746-86F5-568E88AC9B20}" sibTransId="{08B8DE23-92FA-B34E-9862-1DDD2C0EC4F9}"/>
    <dgm:cxn modelId="{03E48E88-1E2B-1045-BEA6-5EB54E6BACB0}" type="presOf" srcId="{748B0962-B12F-CB40-87BA-786F1505E409}" destId="{98BD6AAF-105F-274B-A568-122186A86588}" srcOrd="0" destOrd="0" presId="urn:microsoft.com/office/officeart/2005/8/layout/matrix3"/>
    <dgm:cxn modelId="{8CDA1EBE-22D6-5640-A80E-C2E438D47255}" type="presOf" srcId="{0F334E20-AE6F-8E43-A0AF-1B4D2269A555}" destId="{9986488B-2B78-1B48-B4CA-DBF62985E6B4}" srcOrd="0" destOrd="0" presId="urn:microsoft.com/office/officeart/2005/8/layout/matrix3"/>
    <dgm:cxn modelId="{D50C07C9-C624-2E4B-9AA8-B597BC0AB5BA}" type="presOf" srcId="{E4B1C29E-D79A-F447-99E8-809F2BF382D5}" destId="{F34B9693-5BF9-7349-878D-8766555F0615}" srcOrd="0" destOrd="0" presId="urn:microsoft.com/office/officeart/2005/8/layout/matrix3"/>
    <dgm:cxn modelId="{166057F2-F102-D34E-A36B-3F9D59F041FD}" type="presOf" srcId="{4632D7D4-DA0B-CB43-BF17-E146578BAB0B}" destId="{CD7BAAB4-737E-E243-9B65-39F981327818}" srcOrd="0" destOrd="0" presId="urn:microsoft.com/office/officeart/2005/8/layout/matrix3"/>
    <dgm:cxn modelId="{B52B74FA-3B0F-4448-97AF-73826AE9EC4D}" srcId="{86E53A3A-8BF4-D144-B485-8B982EC8A24C}" destId="{E4B1C29E-D79A-F447-99E8-809F2BF382D5}" srcOrd="1" destOrd="0" parTransId="{8859A131-1D38-A94F-802A-C84E9D9CDB9F}" sibTransId="{A08B6F1A-30A3-794F-8D5D-536FAC05A3F6}"/>
    <dgm:cxn modelId="{313BB0FA-FBCF-2241-8C6A-ADDA5384F634}" type="presOf" srcId="{86E53A3A-8BF4-D144-B485-8B982EC8A24C}" destId="{B2BE316F-40A5-4A4D-A6DD-129D6CAF0485}" srcOrd="0" destOrd="0" presId="urn:microsoft.com/office/officeart/2005/8/layout/matrix3"/>
    <dgm:cxn modelId="{A05E1FE4-B2EC-D941-9355-251642EA5A5B}" type="presParOf" srcId="{B2BE316F-40A5-4A4D-A6DD-129D6CAF0485}" destId="{60EEA4DF-6DC7-6E45-81ED-8FE94102C8B9}" srcOrd="0" destOrd="0" presId="urn:microsoft.com/office/officeart/2005/8/layout/matrix3"/>
    <dgm:cxn modelId="{2E63FB22-FBCB-FE4C-8A0B-F40D68A83ACA}" type="presParOf" srcId="{B2BE316F-40A5-4A4D-A6DD-129D6CAF0485}" destId="{98BD6AAF-105F-274B-A568-122186A86588}" srcOrd="1" destOrd="0" presId="urn:microsoft.com/office/officeart/2005/8/layout/matrix3"/>
    <dgm:cxn modelId="{7C7A7CB8-602E-EB46-9B61-DEDB00503D7B}" type="presParOf" srcId="{B2BE316F-40A5-4A4D-A6DD-129D6CAF0485}" destId="{F34B9693-5BF9-7349-878D-8766555F0615}" srcOrd="2" destOrd="0" presId="urn:microsoft.com/office/officeart/2005/8/layout/matrix3"/>
    <dgm:cxn modelId="{A3B0AE6B-917A-E248-92F2-169F313A3942}" type="presParOf" srcId="{B2BE316F-40A5-4A4D-A6DD-129D6CAF0485}" destId="{9986488B-2B78-1B48-B4CA-DBF62985E6B4}" srcOrd="3" destOrd="0" presId="urn:microsoft.com/office/officeart/2005/8/layout/matrix3"/>
    <dgm:cxn modelId="{A885FF3C-B71D-CC42-A4B0-97F1A151794D}" type="presParOf" srcId="{B2BE316F-40A5-4A4D-A6DD-129D6CAF0485}" destId="{CD7BAAB4-737E-E243-9B65-39F98132781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4497C-35A9-814A-B077-B70BFD2EA1DC}">
      <dsp:nvSpPr>
        <dsp:cNvPr id="0" name=""/>
        <dsp:cNvSpPr/>
      </dsp:nvSpPr>
      <dsp:spPr>
        <a:xfrm>
          <a:off x="3879949" y="344"/>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Understanding</a:t>
          </a:r>
        </a:p>
      </dsp:txBody>
      <dsp:txXfrm>
        <a:off x="3923867" y="44262"/>
        <a:ext cx="1296265" cy="811830"/>
      </dsp:txXfrm>
    </dsp:sp>
    <dsp:sp modelId="{ECB9F3CA-4728-E24F-AA59-5201215AAB63}">
      <dsp:nvSpPr>
        <dsp:cNvPr id="0" name=""/>
        <dsp:cNvSpPr/>
      </dsp:nvSpPr>
      <dsp:spPr>
        <a:xfrm>
          <a:off x="2005754" y="450177"/>
          <a:ext cx="5132491" cy="5132491"/>
        </a:xfrm>
        <a:custGeom>
          <a:avLst/>
          <a:gdLst/>
          <a:ahLst/>
          <a:cxnLst/>
          <a:rect l="0" t="0" r="0" b="0"/>
          <a:pathLst>
            <a:path>
              <a:moveTo>
                <a:pt x="3439261" y="153061"/>
              </a:moveTo>
              <a:arcTo wR="2566245" hR="2566245" stAng="17393314"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4CA5EA5-61E3-C64B-8EE7-CFE5D8240A2C}">
      <dsp:nvSpPr>
        <dsp:cNvPr id="0" name=""/>
        <dsp:cNvSpPr/>
      </dsp:nvSpPr>
      <dsp:spPr>
        <a:xfrm>
          <a:off x="5886320"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Preperation</a:t>
          </a:r>
        </a:p>
      </dsp:txBody>
      <dsp:txXfrm>
        <a:off x="5930238" y="1010480"/>
        <a:ext cx="1296265" cy="811830"/>
      </dsp:txXfrm>
    </dsp:sp>
    <dsp:sp modelId="{60D57625-B501-3748-ABC2-88A02CBC1498}">
      <dsp:nvSpPr>
        <dsp:cNvPr id="0" name=""/>
        <dsp:cNvSpPr/>
      </dsp:nvSpPr>
      <dsp:spPr>
        <a:xfrm>
          <a:off x="2005754" y="450177"/>
          <a:ext cx="5132491" cy="5132491"/>
        </a:xfrm>
        <a:custGeom>
          <a:avLst/>
          <a:gdLst/>
          <a:ahLst/>
          <a:cxnLst/>
          <a:rect l="0" t="0" r="0" b="0"/>
          <a:pathLst>
            <a:path>
              <a:moveTo>
                <a:pt x="4964838" y="1653902"/>
              </a:moveTo>
              <a:arcTo wR="2566245" hR="2566245" stAng="20350494"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813169E-7E7B-8047-AD34-3E20A032525A}">
      <dsp:nvSpPr>
        <dsp:cNvPr id="0" name=""/>
        <dsp:cNvSpPr/>
      </dsp:nvSpPr>
      <dsp:spPr>
        <a:xfrm>
          <a:off x="6381853"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Exploratory Analysis</a:t>
          </a:r>
        </a:p>
      </dsp:txBody>
      <dsp:txXfrm>
        <a:off x="6425771" y="3181551"/>
        <a:ext cx="1296265" cy="811830"/>
      </dsp:txXfrm>
    </dsp:sp>
    <dsp:sp modelId="{F3BF4366-D92E-3240-8B33-34474598B399}">
      <dsp:nvSpPr>
        <dsp:cNvPr id="0" name=""/>
        <dsp:cNvSpPr/>
      </dsp:nvSpPr>
      <dsp:spPr>
        <a:xfrm>
          <a:off x="2005754" y="450177"/>
          <a:ext cx="5132491" cy="5132491"/>
        </a:xfrm>
        <a:custGeom>
          <a:avLst/>
          <a:gdLst/>
          <a:ahLst/>
          <a:cxnLst/>
          <a:rect l="0" t="0" r="0" b="0"/>
          <a:pathLst>
            <a:path>
              <a:moveTo>
                <a:pt x="4831538" y="3772091"/>
              </a:moveTo>
              <a:arcTo wR="2566245" hR="2566245" stAng="1681618"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81EBCA7-A189-5D44-BF80-EDFC077A7463}">
      <dsp:nvSpPr>
        <dsp:cNvPr id="0" name=""/>
        <dsp:cNvSpPr/>
      </dsp:nvSpPr>
      <dsp:spPr>
        <a:xfrm>
          <a:off x="4993401"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Modelling</a:t>
          </a:r>
        </a:p>
      </dsp:txBody>
      <dsp:txXfrm>
        <a:off x="5037319" y="4922615"/>
        <a:ext cx="1296265" cy="811830"/>
      </dsp:txXfrm>
    </dsp:sp>
    <dsp:sp modelId="{A8175FEA-7641-6146-97C4-44C9D826EE3F}">
      <dsp:nvSpPr>
        <dsp:cNvPr id="0" name=""/>
        <dsp:cNvSpPr/>
      </dsp:nvSpPr>
      <dsp:spPr>
        <a:xfrm>
          <a:off x="2005754" y="450177"/>
          <a:ext cx="5132491" cy="5132491"/>
        </a:xfrm>
        <a:custGeom>
          <a:avLst/>
          <a:gdLst/>
          <a:ahLst/>
          <a:cxnLst/>
          <a:rect l="0" t="0" r="0" b="0"/>
          <a:pathLst>
            <a:path>
              <a:moveTo>
                <a:pt x="2820585" y="5119856"/>
              </a:moveTo>
              <a:arcTo wR="2566245" hR="2566245" stAng="5058726" swAng="68254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FE4430A-5AD9-1244-B20D-7EA426DB4095}">
      <dsp:nvSpPr>
        <dsp:cNvPr id="0" name=""/>
        <dsp:cNvSpPr/>
      </dsp:nvSpPr>
      <dsp:spPr>
        <a:xfrm>
          <a:off x="2766496"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Validation</a:t>
          </a:r>
        </a:p>
      </dsp:txBody>
      <dsp:txXfrm>
        <a:off x="2810414" y="4922615"/>
        <a:ext cx="1296265" cy="811830"/>
      </dsp:txXfrm>
    </dsp:sp>
    <dsp:sp modelId="{A632515B-FC4E-0248-8B55-0DD1BB697AA6}">
      <dsp:nvSpPr>
        <dsp:cNvPr id="0" name=""/>
        <dsp:cNvSpPr/>
      </dsp:nvSpPr>
      <dsp:spPr>
        <a:xfrm>
          <a:off x="2005754" y="450177"/>
          <a:ext cx="5132491" cy="5132491"/>
        </a:xfrm>
        <a:custGeom>
          <a:avLst/>
          <a:gdLst/>
          <a:ahLst/>
          <a:cxnLst/>
          <a:rect l="0" t="0" r="0" b="0"/>
          <a:pathLst>
            <a:path>
              <a:moveTo>
                <a:pt x="657350" y="4281395"/>
              </a:moveTo>
              <a:arcTo wR="2566245" hR="2566245" stAng="8283611"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1DA0EEF-4B5F-4B4A-B5DB-7A95B8C23F88}">
      <dsp:nvSpPr>
        <dsp:cNvPr id="0" name=""/>
        <dsp:cNvSpPr/>
      </dsp:nvSpPr>
      <dsp:spPr>
        <a:xfrm>
          <a:off x="1378044"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Commuication</a:t>
          </a:r>
        </a:p>
      </dsp:txBody>
      <dsp:txXfrm>
        <a:off x="1421962" y="3181551"/>
        <a:ext cx="1296265" cy="811830"/>
      </dsp:txXfrm>
    </dsp:sp>
    <dsp:sp modelId="{AF1E8075-1E85-5442-B2F9-5E1A38B79EAB}">
      <dsp:nvSpPr>
        <dsp:cNvPr id="0" name=""/>
        <dsp:cNvSpPr/>
      </dsp:nvSpPr>
      <dsp:spPr>
        <a:xfrm>
          <a:off x="2005754" y="450177"/>
          <a:ext cx="5132491" cy="5132491"/>
        </a:xfrm>
        <a:custGeom>
          <a:avLst/>
          <a:gdLst/>
          <a:ahLst/>
          <a:cxnLst/>
          <a:rect l="0" t="0" r="0" b="0"/>
          <a:pathLst>
            <a:path>
              <a:moveTo>
                <a:pt x="3745" y="2427644"/>
              </a:moveTo>
              <a:arcTo wR="2566245" hR="2566245" stAng="10985760"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914A022-BEF9-B94F-8DC1-08B8F78F048E}">
      <dsp:nvSpPr>
        <dsp:cNvPr id="0" name=""/>
        <dsp:cNvSpPr/>
      </dsp:nvSpPr>
      <dsp:spPr>
        <a:xfrm>
          <a:off x="1873577"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Next Steps</a:t>
          </a:r>
        </a:p>
      </dsp:txBody>
      <dsp:txXfrm>
        <a:off x="1917495" y="1010480"/>
        <a:ext cx="1296265" cy="811830"/>
      </dsp:txXfrm>
    </dsp:sp>
    <dsp:sp modelId="{4D4FC83A-26A9-A845-800F-E85F0F704E55}">
      <dsp:nvSpPr>
        <dsp:cNvPr id="0" name=""/>
        <dsp:cNvSpPr/>
      </dsp:nvSpPr>
      <dsp:spPr>
        <a:xfrm>
          <a:off x="2005754" y="450177"/>
          <a:ext cx="5132491" cy="5132491"/>
        </a:xfrm>
        <a:custGeom>
          <a:avLst/>
          <a:gdLst/>
          <a:ahLst/>
          <a:cxnLst/>
          <a:rect l="0" t="0" r="0" b="0"/>
          <a:pathLst>
            <a:path>
              <a:moveTo>
                <a:pt x="1178245" y="407757"/>
              </a:moveTo>
              <a:arcTo wR="2566245" hR="2566245" stAng="14235435"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33BC8-D52D-4842-AC25-A7FA559468B7}">
      <dsp:nvSpPr>
        <dsp:cNvPr id="0" name=""/>
        <dsp:cNvSpPr/>
      </dsp:nvSpPr>
      <dsp:spPr>
        <a:xfrm>
          <a:off x="2155507" y="2277603"/>
          <a:ext cx="1784985" cy="17849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Python</a:t>
          </a:r>
        </a:p>
      </dsp:txBody>
      <dsp:txXfrm>
        <a:off x="2416912" y="2539008"/>
        <a:ext cx="1262175" cy="1262175"/>
      </dsp:txXfrm>
    </dsp:sp>
    <dsp:sp modelId="{8B6A5012-97BA-504D-B568-4BDAB8CCEB6D}">
      <dsp:nvSpPr>
        <dsp:cNvPr id="0" name=""/>
        <dsp:cNvSpPr/>
      </dsp:nvSpPr>
      <dsp:spPr>
        <a:xfrm rot="12900000">
          <a:off x="871449"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577E3B-8EC7-864C-AD58-7D60E123F8C8}">
      <dsp:nvSpPr>
        <dsp:cNvPr id="0" name=""/>
        <dsp:cNvSpPr/>
      </dsp:nvSpPr>
      <dsp:spPr>
        <a:xfrm>
          <a:off x="160123"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Non-Linear Regression</a:t>
          </a:r>
        </a:p>
      </dsp:txBody>
      <dsp:txXfrm>
        <a:off x="199856" y="1103105"/>
        <a:ext cx="1616269" cy="1277122"/>
      </dsp:txXfrm>
    </dsp:sp>
    <dsp:sp modelId="{6BEDB043-61BC-3348-AFCF-7F5156C7A388}">
      <dsp:nvSpPr>
        <dsp:cNvPr id="0" name=""/>
        <dsp:cNvSpPr/>
      </dsp:nvSpPr>
      <dsp:spPr>
        <a:xfrm rot="16200000">
          <a:off x="2292993" y="1180352"/>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2CA5B1-0378-3E43-AE58-45CA0E4573B7}">
      <dsp:nvSpPr>
        <dsp:cNvPr id="0" name=""/>
        <dsp:cNvSpPr/>
      </dsp:nvSpPr>
      <dsp:spPr>
        <a:xfrm>
          <a:off x="2200132" y="1411"/>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err="1"/>
            <a:t>Apriori</a:t>
          </a:r>
          <a:endParaRPr lang="en-US" sz="2100" kern="1200" dirty="0"/>
        </a:p>
      </dsp:txBody>
      <dsp:txXfrm>
        <a:off x="2239865" y="41144"/>
        <a:ext cx="1616269" cy="1277122"/>
      </dsp:txXfrm>
    </dsp:sp>
    <dsp:sp modelId="{3B28063D-E94F-D749-8F82-1F84B5A6F046}">
      <dsp:nvSpPr>
        <dsp:cNvPr id="0" name=""/>
        <dsp:cNvSpPr/>
      </dsp:nvSpPr>
      <dsp:spPr>
        <a:xfrm rot="19500000">
          <a:off x="3714536"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08C16A-236F-D445-A22B-686112C343D8}">
      <dsp:nvSpPr>
        <dsp:cNvPr id="0" name=""/>
        <dsp:cNvSpPr/>
      </dsp:nvSpPr>
      <dsp:spPr>
        <a:xfrm>
          <a:off x="4240140"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Classification</a:t>
          </a:r>
        </a:p>
      </dsp:txBody>
      <dsp:txXfrm>
        <a:off x="4279873" y="1103105"/>
        <a:ext cx="1616269" cy="1277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8BDAD-0214-644B-B034-84A79000BF40}">
      <dsp:nvSpPr>
        <dsp:cNvPr id="0" name=""/>
        <dsp:cNvSpPr/>
      </dsp:nvSpPr>
      <dsp:spPr>
        <a:xfrm>
          <a:off x="643108" y="0"/>
          <a:ext cx="2591777" cy="1036711"/>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57CB6-6259-AD44-95BD-E2D227DD8561}">
      <dsp:nvSpPr>
        <dsp:cNvPr id="0" name=""/>
        <dsp:cNvSpPr/>
      </dsp:nvSpPr>
      <dsp:spPr>
        <a:xfrm>
          <a:off x="954121" y="181424"/>
          <a:ext cx="855286"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Train</a:t>
          </a:r>
        </a:p>
      </dsp:txBody>
      <dsp:txXfrm>
        <a:off x="954121" y="181424"/>
        <a:ext cx="855286" cy="507988"/>
      </dsp:txXfrm>
    </dsp:sp>
    <dsp:sp modelId="{9C4934C5-52B4-994A-9E79-D0DC9D358E61}">
      <dsp:nvSpPr>
        <dsp:cNvPr id="0" name=""/>
        <dsp:cNvSpPr/>
      </dsp:nvSpPr>
      <dsp:spPr>
        <a:xfrm>
          <a:off x="1938997" y="347298"/>
          <a:ext cx="1010793"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Test</a:t>
          </a:r>
        </a:p>
      </dsp:txBody>
      <dsp:txXfrm>
        <a:off x="1938997" y="347298"/>
        <a:ext cx="1010793" cy="507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5E28B-52CE-F849-8DE7-8F468CA8B103}">
      <dsp:nvSpPr>
        <dsp:cNvPr id="0" name=""/>
        <dsp:cNvSpPr/>
      </dsp:nvSpPr>
      <dsp:spPr>
        <a:xfrm>
          <a:off x="0" y="870108"/>
          <a:ext cx="6096000" cy="11601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1FA36-4E17-8842-B781-1BF233ACCA80}">
      <dsp:nvSpPr>
        <dsp:cNvPr id="0" name=""/>
        <dsp:cNvSpPr/>
      </dsp:nvSpPr>
      <dsp:spPr>
        <a:xfrm>
          <a:off x="2678"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Missing Data</a:t>
          </a:r>
        </a:p>
      </dsp:txBody>
      <dsp:txXfrm>
        <a:off x="2678" y="0"/>
        <a:ext cx="1768078" cy="1160144"/>
      </dsp:txXfrm>
    </dsp:sp>
    <dsp:sp modelId="{7D14ED3C-5D16-A344-8FA1-2601D321571A}">
      <dsp:nvSpPr>
        <dsp:cNvPr id="0" name=""/>
        <dsp:cNvSpPr/>
      </dsp:nvSpPr>
      <dsp:spPr>
        <a:xfrm>
          <a:off x="741699"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2E45B-B83A-9F43-9D86-3B11A6EFA541}">
      <dsp:nvSpPr>
        <dsp:cNvPr id="0" name=""/>
        <dsp:cNvSpPr/>
      </dsp:nvSpPr>
      <dsp:spPr>
        <a:xfrm>
          <a:off x="1859160" y="1740217"/>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Low Variance</a:t>
          </a:r>
        </a:p>
      </dsp:txBody>
      <dsp:txXfrm>
        <a:off x="1859160" y="1740217"/>
        <a:ext cx="1768078" cy="1160144"/>
      </dsp:txXfrm>
    </dsp:sp>
    <dsp:sp modelId="{9913693D-C93B-8A4A-ABEB-4B15786F0B0A}">
      <dsp:nvSpPr>
        <dsp:cNvPr id="0" name=""/>
        <dsp:cNvSpPr/>
      </dsp:nvSpPr>
      <dsp:spPr>
        <a:xfrm>
          <a:off x="2598181"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45D585-0673-5D4D-8C51-A2E5A5BC9426}">
      <dsp:nvSpPr>
        <dsp:cNvPr id="0" name=""/>
        <dsp:cNvSpPr/>
      </dsp:nvSpPr>
      <dsp:spPr>
        <a:xfrm>
          <a:off x="3715642"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Correlation</a:t>
          </a:r>
        </a:p>
      </dsp:txBody>
      <dsp:txXfrm>
        <a:off x="3715642" y="0"/>
        <a:ext cx="1768078" cy="1160144"/>
      </dsp:txXfrm>
    </dsp:sp>
    <dsp:sp modelId="{EBD5018F-5787-604E-BEE9-E006B1199C51}">
      <dsp:nvSpPr>
        <dsp:cNvPr id="0" name=""/>
        <dsp:cNvSpPr/>
      </dsp:nvSpPr>
      <dsp:spPr>
        <a:xfrm>
          <a:off x="4454663"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A4DF-6DC7-6E45-81ED-8FE94102C8B9}">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D6AAF-105F-274B-A568-122186A86588}">
      <dsp:nvSpPr>
        <dsp:cNvPr id="0" name=""/>
        <dsp:cNvSpPr/>
      </dsp:nvSpPr>
      <dsp:spPr>
        <a:xfrm>
          <a:off x="140208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Support</a:t>
          </a:r>
        </a:p>
      </dsp:txBody>
      <dsp:txXfrm>
        <a:off x="1479451" y="463450"/>
        <a:ext cx="1430217" cy="1430217"/>
      </dsp:txXfrm>
    </dsp:sp>
    <dsp:sp modelId="{F34B9693-5BF9-7349-878D-8766555F0615}">
      <dsp:nvSpPr>
        <dsp:cNvPr id="0" name=""/>
        <dsp:cNvSpPr/>
      </dsp:nvSpPr>
      <dsp:spPr>
        <a:xfrm>
          <a:off x="310896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Confidence</a:t>
          </a:r>
        </a:p>
      </dsp:txBody>
      <dsp:txXfrm>
        <a:off x="3186331" y="463450"/>
        <a:ext cx="1430217" cy="1430217"/>
      </dsp:txXfrm>
    </dsp:sp>
    <dsp:sp modelId="{9986488B-2B78-1B48-B4CA-DBF62985E6B4}">
      <dsp:nvSpPr>
        <dsp:cNvPr id="0" name=""/>
        <dsp:cNvSpPr/>
      </dsp:nvSpPr>
      <dsp:spPr>
        <a:xfrm>
          <a:off x="140208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5%</a:t>
          </a:r>
        </a:p>
      </dsp:txBody>
      <dsp:txXfrm>
        <a:off x="1479451" y="2170330"/>
        <a:ext cx="1430217" cy="1430217"/>
      </dsp:txXfrm>
    </dsp:sp>
    <dsp:sp modelId="{CD7BAAB4-737E-E243-9B65-39F981327818}">
      <dsp:nvSpPr>
        <dsp:cNvPr id="0" name=""/>
        <dsp:cNvSpPr/>
      </dsp:nvSpPr>
      <dsp:spPr>
        <a:xfrm>
          <a:off x="310896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a:t>
          </a:r>
        </a:p>
      </dsp:txBody>
      <dsp:txXfrm>
        <a:off x="3186331" y="2170330"/>
        <a:ext cx="1430217" cy="143021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2024-07-21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3294389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97097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𝑘</m:t>
                    </m:r>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(63−10</m:t>
                    </m:r>
                  </m:oMath>
                </a14:m>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Choice>
        <mc:Fallback>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𝑘−1</a:t>
                </a:r>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(63−10</a:t>
                </a:r>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Fallback>
      </mc:AlternateContent>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217175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top 5 features of importance are Tenure, Education, Hours Worked, Sex, and CMA</a:t>
            </a:r>
            <a:r>
              <a:rPr lang="en-CA" dirty="0">
                <a:effectLst/>
              </a:rPr>
              <a:t>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600118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Furthermore, this distribution resembles an exponential distribution because all the random variables are positive and continuous</a:t>
            </a:r>
            <a:r>
              <a:rPr lang="en-CA" dirty="0">
                <a:effectLst/>
              </a:rPr>
              <a:t> </a:t>
            </a:r>
          </a:p>
          <a:p>
            <a:endParaRPr lang="en-CA" dirty="0">
              <a:effectLst/>
            </a:endParaRPr>
          </a:p>
          <a:p>
            <a:r>
              <a:rPr lang="en-CA" dirty="0">
                <a:effectLst/>
              </a:rPr>
              <a:t>3 continuous variables</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109461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Error terms must be independent and normally distributed</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Have a common variance and mean equal to zero.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main goal of regression is to minimize the deviations between the predicted and original values, thus optimizing the sum of squares for errors, by using the least squares method.</a:t>
            </a:r>
            <a:r>
              <a:rPr lang="en-CA" dirty="0">
                <a:effectLst/>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dirty="0">
              <a:effectLst/>
              <a:latin typeface="Times New Roman" panose="02020603050405020304" pitchFamily="18"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The </a:t>
            </a:r>
            <a:r>
              <a:rPr lang="en-US" sz="1800" dirty="0">
                <a:solidFill>
                  <a:srgbClr val="0E0E0E"/>
                </a:solidFill>
                <a:effectLst/>
                <a:latin typeface="Times New Roman" panose="02020603050405020304" pitchFamily="18" charset="0"/>
                <a:ea typeface="Aptos" panose="020B0004020202020204" pitchFamily="34" charset="0"/>
              </a:rPr>
              <a:t>Durbin-Watson test was used to check for independence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Shapiro-Wilk test will be used to check for normality,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Mean of the residuals will be checked to see whether they are equal to zero, and a scatter plot will be used to visualize whether there is a constant variance among the residuals.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dirty="0">
              <a:effectLst/>
              <a:latin typeface="Times New Roman" panose="02020603050405020304" pitchFamily="18"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The research found that </a:t>
            </a:r>
            <a:r>
              <a:rPr lang="en-US" sz="1800" dirty="0">
                <a:solidFill>
                  <a:srgbClr val="0E0E0E"/>
                </a:solidFill>
                <a:effectLst/>
                <a:latin typeface="Times New Roman" panose="02020603050405020304" pitchFamily="18" charset="0"/>
                <a:ea typeface="Aptos" panose="020B0004020202020204" pitchFamily="34" charset="0"/>
              </a:rPr>
              <a:t>the Durbin-Watson test result is 2.01, which means the residuals are independent.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mean of the residuals is 1.71, which indicates that it is very close to 0, thus unbiased.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Figure at the top shows that the residuals are not perfectly normally distributed and shows a slight skewness towards the right.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Figure at the bottom indicates that there is no common variance among the residuals.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rgbClr val="0E0E0E"/>
              </a:solidFill>
              <a:effectLst/>
              <a:latin typeface="Times New Roman" panose="02020603050405020304" pitchFamily="18" charset="0"/>
              <a:ea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An attempt at a log transformation of dependent variable did address the normality issue but did not fix the common variance issue.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rgbClr val="0E0E0E"/>
              </a:solidFill>
              <a:effectLst/>
              <a:latin typeface="Times New Roman" panose="02020603050405020304" pitchFamily="18" charset="0"/>
              <a:ea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Therefore, linear regression is ruled out, and will keep the log transformed dependent variable.</a:t>
            </a:r>
            <a:r>
              <a:rPr lang="en-US" sz="1800" dirty="0">
                <a:effectLst/>
                <a:latin typeface="Times New Roman" panose="02020603050405020304" pitchFamily="18" charset="0"/>
                <a:ea typeface="Times New Roman" panose="02020603050405020304" pitchFamily="18" charset="0"/>
              </a:rPr>
              <a:t> </a:t>
            </a:r>
            <a:endParaRPr lang="en-CA" sz="1800" dirty="0">
              <a:effectLst/>
              <a:latin typeface="Times New Roman" panose="02020603050405020304" pitchFamily="18" charset="0"/>
              <a:ea typeface="Times New Roman" panose="02020603050405020304" pitchFamily="18" charset="0"/>
            </a:endParaRPr>
          </a:p>
          <a:p>
            <a:pPr marL="171450" indent="-171450">
              <a:buFont typeface="Arial" panose="020B0604020202020204" pitchFamily="34" charset="0"/>
              <a:buChar char="•"/>
            </a:pPr>
            <a:endParaRPr lang="en-US" dirty="0"/>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reason for the log transformation is because, as shown above on the left, the residuals are not normally distributed, and the common variance assumption does not hold. </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When the dependent variable is log transformed at least the residuals are normally distributed as shown on the top right.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1306485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The two boxplots on left show the outliers highlighted in red, for hourly earnings and usual hours worked respectfully.</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Interestingly, there are no outliers in the Tenure variable, the right most boxplot </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To remove the outliers in each of these features, a non-parametric statical technique is needed to first identify and then remove them. </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The interquartile range method will be used in this research to remove the outliers in both hourly earnings and usual hours worked variables. </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It is imperative to remove outliers from the dependent variable because they inevitably reduce the accuracy of the overall model. Out of </a:t>
            </a:r>
            <a:r>
              <a:rPr lang="en-CA" sz="1800" kern="0" dirty="0">
                <a:solidFill>
                  <a:srgbClr val="000000"/>
                </a:solidFill>
                <a:effectLst/>
                <a:latin typeface="Times New Roman" panose="02020603050405020304" pitchFamily="18" charset="0"/>
                <a:ea typeface="Times New Roman" panose="02020603050405020304" pitchFamily="18" charset="0"/>
              </a:rPr>
              <a:t>108, 675 </a:t>
            </a:r>
            <a:r>
              <a:rPr lang="en-CA" sz="1800" kern="0" dirty="0">
                <a:effectLst/>
                <a:latin typeface="Times New Roman" panose="02020603050405020304" pitchFamily="18" charset="0"/>
                <a:ea typeface="Times New Roman" panose="02020603050405020304" pitchFamily="18" charset="0"/>
              </a:rPr>
              <a:t>records from the training set, the number of outliers are less than 18% of the training dataset, and thus can be eliminated. </a:t>
            </a:r>
          </a:p>
          <a:p>
            <a:endParaRPr lang="en-CA" sz="1800" kern="0" dirty="0">
              <a:effectLst/>
              <a:latin typeface="Times New Roman" panose="02020603050405020304" pitchFamily="18" charset="0"/>
            </a:endParaRPr>
          </a:p>
          <a:p>
            <a:r>
              <a:rPr lang="en-CA" sz="1800" kern="0" dirty="0">
                <a:effectLst/>
                <a:latin typeface="Times New Roman" panose="02020603050405020304" pitchFamily="18" charset="0"/>
              </a:rPr>
              <a:t>Which leave about 90K records to be trained.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76536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b867e10fc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b867e10fc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 will pass it over to Supreet to go over the predictive modelling. </a:t>
            </a:r>
            <a:endParaRPr/>
          </a:p>
        </p:txBody>
      </p:sp>
      <p:sp>
        <p:nvSpPr>
          <p:cNvPr id="193" name="Google Shape;193;g25b867e10fc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77636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05254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655690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As mentioned in article four above, the support and confidence levels were intended to be set to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However, when the support level was set to 25%, the algorithm did not produce any results. </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377632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As mentioned in article four above, the support and confidence levels were intended to be set to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However, when the support level was set to 25%, the algorithm did not produce any results. </a:t>
            </a:r>
          </a:p>
          <a:p>
            <a:pPr marL="457200" lvl="0" indent="-317500" algn="l" rtl="0">
              <a:spcBef>
                <a:spcPts val="0"/>
              </a:spcBef>
              <a:spcAft>
                <a:spcPts val="0"/>
              </a:spcAft>
              <a:buSzPts val="1400"/>
              <a:buChar char="●"/>
            </a:pPr>
            <a:endParaRPr lang="en-CA" sz="1800" u="sng" kern="0" dirty="0">
              <a:solidFill>
                <a:srgbClr val="467886"/>
              </a:solidFill>
              <a:effectLst/>
              <a:latin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it clearly shows that an individual with “Above bachelor’s degree” will be in the highest hourly earnings bin, which is between $49.90 and $206.44. The lift is 2.25 indicating a strong positive association, a confidence of 45.4%, and support of 5.7%.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The results are similar to what was found in article 4 above, which is that higher education does indeed increase your hourly earnings.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Interestingly, when examining strictly the antecedent as “Post-secondary certificate or diploma”, and the consequent as either the third or fourth hourly earnings bin, the lift is less than 1. This indicates that there is an inverse relationship between the LHS and RHS, and therefore reducing the likelihood of earning an above average wage.</a:t>
            </a:r>
            <a:r>
              <a:rPr lang="en-CA" i="0" u="none" dirty="0">
                <a:effectLst/>
              </a:rPr>
              <a:t> </a:t>
            </a:r>
            <a:endParaRPr i="0" u="none"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463779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b1c71e84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5b1c71e843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25b1c71e843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u="none" kern="0" dirty="0">
                <a:solidFill>
                  <a:srgbClr val="000000"/>
                </a:solidFill>
                <a:effectLst/>
                <a:latin typeface="Times New Roman" panose="02020603050405020304" pitchFamily="18" charset="0"/>
                <a:ea typeface="Times New Roman" panose="02020603050405020304" pitchFamily="18" charset="0"/>
              </a:rPr>
              <a:t>full-time employees who had one main job, were working full-time on a permanent basis, and were not in school</a:t>
            </a:r>
            <a:r>
              <a:rPr lang="en-CA" u="none" dirty="0">
                <a:effectLst/>
              </a:rPr>
              <a:t> </a:t>
            </a:r>
            <a:endParaRPr lang="en-US" u="none"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917473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With a national average hourly wage of $33.55 in 2023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61146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The tools that were used.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652868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b867e10f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b867e10fc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Data Preparation</a:t>
            </a:r>
            <a:endParaRPr dirty="0"/>
          </a:p>
        </p:txBody>
      </p:sp>
      <p:sp>
        <p:nvSpPr>
          <p:cNvPr id="130" name="Google Shape;130;g25b867e10fc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sng" dirty="0">
                <a:solidFill>
                  <a:srgbClr val="000000"/>
                </a:solidFill>
                <a:effectLst/>
                <a:latin typeface="Times New Roman" panose="02020603050405020304" pitchFamily="18" charset="0"/>
                <a:ea typeface="Times New Roman" panose="02020603050405020304" pitchFamily="18" charset="0"/>
              </a:rPr>
              <a:t>The survey is randomly taken of 56, 000 households across Canada of all household members over the age of 15 (</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sng" kern="0" dirty="0">
                <a:solidFill>
                  <a:srgbClr val="000000"/>
                </a:solidFill>
                <a:effectLst/>
                <a:latin typeface="Times New Roman" panose="02020603050405020304" pitchFamily="18" charset="0"/>
                <a:ea typeface="Times New Roman" panose="02020603050405020304" pitchFamily="18" charset="0"/>
              </a:rPr>
              <a:t>The information contains demographic characteristics such as age, gender, employment status, and labour market characteristics such as the employment status, profession, and industry to name a few</a:t>
            </a:r>
            <a:r>
              <a:rPr lang="en-CA" sz="2800" dirty="0">
                <a:effectLst/>
              </a:rPr>
              <a:t> </a:t>
            </a: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It is mandatory by law, the Statistic Act, to complete the LFS in good faith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random and independent sampling design is a combination of stratified sampling, where the provinces are the strata, and then clustering, where geographic areas are further granularized to reduce bias and error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Stratifying ensures that the diversity of the population is representative, and clustering allows for cost efficiency. </a:t>
            </a: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Train Test Split 70/30</a:t>
            </a:r>
          </a:p>
          <a:p>
            <a:pPr marL="457200" lvl="0" indent="-317500" algn="l" rtl="0">
              <a:spcBef>
                <a:spcPts val="0"/>
              </a:spcBef>
              <a:spcAft>
                <a:spcPts val="0"/>
              </a:spcAft>
              <a:buSzPts val="1400"/>
              <a:buChar char="●"/>
            </a:pPr>
            <a:r>
              <a:rPr lang="en-CA" dirty="0"/>
              <a:t>Feature Selection Techniques</a:t>
            </a:r>
          </a:p>
          <a:p>
            <a:pPr marL="457200" lvl="0" indent="-317500" algn="l" rtl="0">
              <a:spcBef>
                <a:spcPts val="0"/>
              </a:spcBef>
              <a:spcAft>
                <a:spcPts val="0"/>
              </a:spcAft>
              <a:buSzPts val="1400"/>
              <a:buChar char="●"/>
            </a:pPr>
            <a:r>
              <a:rPr lang="en-CA" dirty="0"/>
              <a:t>26 variables were eliminated from the dataset because they had 50% of its missing values</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Because it is a widely held principal to eliminate features that have over 50% of its values missing, and imputing these values would not be correctly justified.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b="0" u="none" dirty="0">
              <a:solidFill>
                <a:srgbClr val="000000"/>
              </a:solidFill>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For Low Variance, features that had a high imbalance were eliminated. </a:t>
            </a:r>
            <a:endParaRPr lang="en-CA" sz="1800" b="0" u="none" dirty="0">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13657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Y Profile Report after removing missing values and low variance</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risk of overfitting the model is one of these concerns, which can lead to the model not being able to perform well on unseen data.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Thus, it is important to identify and eliminate highly correlated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This paper will deploy using correlation as a feature selection technique as mentioned in article 5 above to eliminate the redundant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err="1">
                <a:effectLst/>
                <a:latin typeface="Times New Roman" panose="02020603050405020304" pitchFamily="18" charset="0"/>
                <a:ea typeface="Times New Roman" panose="02020603050405020304" pitchFamily="18" charset="0"/>
              </a:rPr>
              <a:t>ydata_profling</a:t>
            </a:r>
            <a:r>
              <a:rPr lang="en-CA" sz="1800" kern="0" dirty="0">
                <a:effectLst/>
                <a:latin typeface="Times New Roman" panose="02020603050405020304" pitchFamily="18" charset="0"/>
                <a:ea typeface="Times New Roman" panose="02020603050405020304" pitchFamily="18" charset="0"/>
              </a:rPr>
              <a:t> module auto detects data types to apply different correlation methods.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Spearman Correlation is used when two numerical features are assessed, and Cramer’s V association coefficient is used for both when two categorical features are assessed, and when numerical and categorical features are assessed together.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if the correlation coefficient is greater than the default value of 0.50.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528108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July 21,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July 21,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July 21,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July 21,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July 21,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3886200" y="6408941"/>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46859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July 21,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nbviewer.org/github/harpkang/CIND820_CAPSTONE/blob/main/Code/kang_harpreet_code_cind820.ipynb#Classification"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nbviewer.org/github/harpkang/CIND820_CAPSTONE/blob/main/Code/kang_harpreet_code_cind820.ipynb#Non-Linear-Regression" TargetMode="External"/><Relationship Id="rId4" Type="http://schemas.openxmlformats.org/officeDocument/2006/relationships/hyperlink" Target="https://nbviewer.org/github/harpkang/CIND820_CAPSTONE/blob/main/Code/kang_harpreet_code_cind820.ipynb#Apriori-Algorithm"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sz="1800" b="1" dirty="0">
                <a:effectLst/>
                <a:latin typeface="Times New Roman" panose="02020603050405020304" pitchFamily="18" charset="0"/>
                <a:ea typeface="Times New Roman" panose="02020603050405020304" pitchFamily="18" charset="0"/>
              </a:rPr>
              <a:t>Predicting the Hourly Wage of Full-Time Employees in Canada</a:t>
            </a:r>
            <a:br>
              <a:rPr lang="en-CA" sz="1800" dirty="0">
                <a:effectLst/>
                <a:latin typeface="Times New Roman" panose="02020603050405020304" pitchFamily="18" charset="0"/>
                <a:ea typeface="Times New Roman" panose="02020603050405020304" pitchFamily="18" charset="0"/>
              </a:rPr>
            </a:br>
            <a:endParaRPr lang="en-US" dirty="0"/>
          </a:p>
        </p:txBody>
      </p:sp>
      <p:sp>
        <p:nvSpPr>
          <p:cNvPr id="3" name="Subtitle 2"/>
          <p:cNvSpPr>
            <a:spLocks noGrp="1"/>
          </p:cNvSpPr>
          <p:nvPr>
            <p:ph type="subTitle" idx="1"/>
          </p:nvPr>
        </p:nvSpPr>
        <p:spPr>
          <a:xfrm>
            <a:off x="379002" y="2841695"/>
            <a:ext cx="3140712" cy="1072335"/>
          </a:xfrm>
        </p:spPr>
        <p:txBody>
          <a:bodyPr/>
          <a:lstStyle/>
          <a:p>
            <a:r>
              <a:rPr lang="en-US" dirty="0"/>
              <a:t>Harpreet Kang</a:t>
            </a:r>
          </a:p>
          <a:p>
            <a:r>
              <a:rPr lang="en-CA" sz="1800" kern="0" dirty="0">
                <a:effectLst/>
                <a:latin typeface="Times New Roman" panose="02020603050405020304" pitchFamily="18" charset="0"/>
                <a:ea typeface="Times New Roman" panose="02020603050405020304" pitchFamily="18" charset="0"/>
              </a:rPr>
              <a:t>Student ID: 500127314</a:t>
            </a:r>
            <a:r>
              <a:rPr lang="en-CA" dirty="0">
                <a:effectLst/>
              </a:rPr>
              <a:t> </a:t>
            </a:r>
            <a:endParaRPr lang="en-US" dirty="0"/>
          </a:p>
        </p:txBody>
      </p:sp>
      <p:sp>
        <p:nvSpPr>
          <p:cNvPr id="5" name="TextBox 4">
            <a:extLst>
              <a:ext uri="{FF2B5EF4-FFF2-40B4-BE49-F238E27FC236}">
                <a16:creationId xmlns:a16="http://schemas.microsoft.com/office/drawing/2014/main" id="{F5D7B89E-675E-4891-741F-C795E72D79BD}"/>
              </a:ext>
            </a:extLst>
          </p:cNvPr>
          <p:cNvSpPr txBox="1"/>
          <p:nvPr/>
        </p:nvSpPr>
        <p:spPr>
          <a:xfrm>
            <a:off x="379002" y="5060372"/>
            <a:ext cx="3692036" cy="430887"/>
          </a:xfrm>
          <a:prstGeom prst="rect">
            <a:avLst/>
          </a:prstGeom>
          <a:noFill/>
        </p:spPr>
        <p:txBody>
          <a:bodyPr wrap="none" rtlCol="0">
            <a:spAutoFit/>
          </a:bodyPr>
          <a:lstStyle/>
          <a:p>
            <a:r>
              <a:rPr lang="en-CA" sz="1000" kern="0" dirty="0">
                <a:latin typeface="Times New Roman" panose="02020603050405020304" pitchFamily="18" charset="0"/>
                <a:ea typeface="Times New Roman" panose="02020603050405020304" pitchFamily="18" charset="0"/>
              </a:rPr>
              <a:t>Git Hub Link: https://</a:t>
            </a:r>
            <a:r>
              <a:rPr lang="en-CA" sz="1000" kern="0" dirty="0" err="1">
                <a:latin typeface="Times New Roman" panose="02020603050405020304" pitchFamily="18" charset="0"/>
                <a:ea typeface="Times New Roman" panose="02020603050405020304" pitchFamily="18" charset="0"/>
              </a:rPr>
              <a:t>github.com</a:t>
            </a:r>
            <a:r>
              <a:rPr lang="en-CA" sz="1000" kern="0" dirty="0">
                <a:latin typeface="Times New Roman" panose="02020603050405020304" pitchFamily="18" charset="0"/>
                <a:ea typeface="Times New Roman" panose="02020603050405020304" pitchFamily="18" charset="0"/>
              </a:rPr>
              <a:t>/</a:t>
            </a:r>
            <a:r>
              <a:rPr lang="en-CA" sz="1000" kern="0" dirty="0" err="1">
                <a:latin typeface="Times New Roman" panose="02020603050405020304" pitchFamily="18" charset="0"/>
                <a:ea typeface="Times New Roman" panose="02020603050405020304" pitchFamily="18" charset="0"/>
              </a:rPr>
              <a:t>harpkang</a:t>
            </a:r>
            <a:r>
              <a:rPr lang="en-CA" sz="1000" kern="0" dirty="0">
                <a:latin typeface="Times New Roman" panose="02020603050405020304" pitchFamily="18" charset="0"/>
                <a:ea typeface="Times New Roman" panose="02020603050405020304" pitchFamily="18" charset="0"/>
              </a:rPr>
              <a:t>/CIND820_CAPSTONE</a:t>
            </a:r>
            <a:r>
              <a:rPr lang="en-CA" sz="1000" dirty="0"/>
              <a:t> </a:t>
            </a:r>
            <a:endParaRPr lang="en-US" sz="1000" dirty="0"/>
          </a:p>
          <a:p>
            <a:endParaRPr lang="en-US" sz="12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Matrix</a:t>
            </a:r>
            <a:endParaRPr u="sng" dirty="0"/>
          </a:p>
        </p:txBody>
      </p:sp>
      <p:pic>
        <p:nvPicPr>
          <p:cNvPr id="2" name="Picture 1" descr="A diagram of a number of men and women&#10;&#10;Description automatically generated with medium confidence">
            <a:extLst>
              <a:ext uri="{FF2B5EF4-FFF2-40B4-BE49-F238E27FC236}">
                <a16:creationId xmlns:a16="http://schemas.microsoft.com/office/drawing/2014/main" id="{FA4F640B-C509-4BEE-2199-DB93F45C1E06}"/>
              </a:ext>
            </a:extLst>
          </p:cNvPr>
          <p:cNvPicPr>
            <a:picLocks noChangeAspect="1"/>
          </p:cNvPicPr>
          <p:nvPr/>
        </p:nvPicPr>
        <p:blipFill>
          <a:blip r:embed="rId3"/>
          <a:stretch>
            <a:fillRect/>
          </a:stretch>
        </p:blipFill>
        <p:spPr>
          <a:xfrm>
            <a:off x="1547058" y="1057028"/>
            <a:ext cx="6049884" cy="4942811"/>
          </a:xfrm>
          <a:prstGeom prst="rect">
            <a:avLst/>
          </a:prstGeom>
        </p:spPr>
      </p:pic>
    </p:spTree>
    <p:extLst>
      <p:ext uri="{BB962C8B-B14F-4D97-AF65-F5344CB8AC3E}">
        <p14:creationId xmlns:p14="http://schemas.microsoft.com/office/powerpoint/2010/main" val="30893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Analysis</a:t>
            </a:r>
            <a:endParaRPr u="sng" dirty="0"/>
          </a:p>
        </p:txBody>
      </p:sp>
      <p:pic>
        <p:nvPicPr>
          <p:cNvPr id="3" name="Picture 2">
            <a:extLst>
              <a:ext uri="{FF2B5EF4-FFF2-40B4-BE49-F238E27FC236}">
                <a16:creationId xmlns:a16="http://schemas.microsoft.com/office/drawing/2014/main" id="{CCC9D215-3480-4BDF-FF3E-0EBD2CFB510F}"/>
              </a:ext>
            </a:extLst>
          </p:cNvPr>
          <p:cNvPicPr>
            <a:picLocks noChangeAspect="1"/>
          </p:cNvPicPr>
          <p:nvPr/>
        </p:nvPicPr>
        <p:blipFill>
          <a:blip r:embed="rId3"/>
          <a:stretch>
            <a:fillRect/>
          </a:stretch>
        </p:blipFill>
        <p:spPr>
          <a:xfrm>
            <a:off x="685800" y="1675892"/>
            <a:ext cx="7772400" cy="3506216"/>
          </a:xfrm>
          <a:prstGeom prst="rect">
            <a:avLst/>
          </a:prstGeom>
        </p:spPr>
      </p:pic>
    </p:spTree>
    <p:extLst>
      <p:ext uri="{BB962C8B-B14F-4D97-AF65-F5344CB8AC3E}">
        <p14:creationId xmlns:p14="http://schemas.microsoft.com/office/powerpoint/2010/main" val="188737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Selected Features</a:t>
            </a:r>
            <a:endParaRPr u="sng" dirty="0"/>
          </a:p>
        </p:txBody>
      </p:sp>
      <p:pic>
        <p:nvPicPr>
          <p:cNvPr id="3" name="Picture 2">
            <a:extLst>
              <a:ext uri="{FF2B5EF4-FFF2-40B4-BE49-F238E27FC236}">
                <a16:creationId xmlns:a16="http://schemas.microsoft.com/office/drawing/2014/main" id="{5BE5F887-8E13-E6EC-70DE-3724CD1B0FAC}"/>
              </a:ext>
            </a:extLst>
          </p:cNvPr>
          <p:cNvPicPr>
            <a:picLocks noChangeAspect="1"/>
          </p:cNvPicPr>
          <p:nvPr/>
        </p:nvPicPr>
        <p:blipFill>
          <a:blip r:embed="rId3"/>
          <a:stretch>
            <a:fillRect/>
          </a:stretch>
        </p:blipFill>
        <p:spPr>
          <a:xfrm>
            <a:off x="1612900" y="1263650"/>
            <a:ext cx="5918200" cy="4330700"/>
          </a:xfrm>
          <a:prstGeom prst="rect">
            <a:avLst/>
          </a:prstGeom>
        </p:spPr>
      </p:pic>
    </p:spTree>
    <p:extLst>
      <p:ext uri="{BB962C8B-B14F-4D97-AF65-F5344CB8AC3E}">
        <p14:creationId xmlns:p14="http://schemas.microsoft.com/office/powerpoint/2010/main" val="15626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Random Forest Feature Importance</a:t>
            </a:r>
            <a:endParaRPr u="sng" dirty="0"/>
          </a:p>
        </p:txBody>
      </p:sp>
      <p:pic>
        <p:nvPicPr>
          <p:cNvPr id="2" name="Picture 1" descr="A graph showing the number of companies&#10;&#10;Description automatically generated with medium confidence">
            <a:extLst>
              <a:ext uri="{FF2B5EF4-FFF2-40B4-BE49-F238E27FC236}">
                <a16:creationId xmlns:a16="http://schemas.microsoft.com/office/drawing/2014/main" id="{7412F900-174E-C6FE-0566-966A53583895}"/>
              </a:ext>
            </a:extLst>
          </p:cNvPr>
          <p:cNvPicPr>
            <a:picLocks noChangeAspect="1"/>
          </p:cNvPicPr>
          <p:nvPr/>
        </p:nvPicPr>
        <p:blipFill>
          <a:blip r:embed="rId3"/>
          <a:stretch>
            <a:fillRect/>
          </a:stretch>
        </p:blipFill>
        <p:spPr>
          <a:xfrm>
            <a:off x="0" y="1278979"/>
            <a:ext cx="9144000" cy="5579021"/>
          </a:xfrm>
          <a:prstGeom prst="rect">
            <a:avLst/>
          </a:prstGeom>
        </p:spPr>
      </p:pic>
    </p:spTree>
    <p:extLst>
      <p:ext uri="{BB962C8B-B14F-4D97-AF65-F5344CB8AC3E}">
        <p14:creationId xmlns:p14="http://schemas.microsoft.com/office/powerpoint/2010/main" val="427160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Normality</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7" name="Picture 6" descr="A graph with blue bars&#10;&#10;Description automatically generated">
            <a:extLst>
              <a:ext uri="{FF2B5EF4-FFF2-40B4-BE49-F238E27FC236}">
                <a16:creationId xmlns:a16="http://schemas.microsoft.com/office/drawing/2014/main" id="{9B983B7C-488A-65A2-15D6-0DC52E38E1DE}"/>
              </a:ext>
            </a:extLst>
          </p:cNvPr>
          <p:cNvPicPr>
            <a:picLocks noChangeAspect="1"/>
          </p:cNvPicPr>
          <p:nvPr/>
        </p:nvPicPr>
        <p:blipFill>
          <a:blip r:embed="rId3"/>
          <a:stretch>
            <a:fillRect/>
          </a:stretch>
        </p:blipFill>
        <p:spPr>
          <a:xfrm>
            <a:off x="183304" y="1784016"/>
            <a:ext cx="8777391" cy="3046095"/>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Assumption of Linear Regression</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15</a:t>
            </a:fld>
            <a:endParaRPr lang="en-US" dirty="0"/>
          </a:p>
        </p:txBody>
      </p:sp>
      <p:pic>
        <p:nvPicPr>
          <p:cNvPr id="2" name="Picture 1" descr="A comparison of a graph&#10;&#10;Description automatically generated">
            <a:extLst>
              <a:ext uri="{FF2B5EF4-FFF2-40B4-BE49-F238E27FC236}">
                <a16:creationId xmlns:a16="http://schemas.microsoft.com/office/drawing/2014/main" id="{ECAB6AEA-21EC-0066-FB86-9E702B8B44CE}"/>
              </a:ext>
            </a:extLst>
          </p:cNvPr>
          <p:cNvPicPr>
            <a:picLocks noChangeAspect="1"/>
          </p:cNvPicPr>
          <p:nvPr/>
        </p:nvPicPr>
        <p:blipFill>
          <a:blip r:embed="rId3"/>
          <a:stretch>
            <a:fillRect/>
          </a:stretch>
        </p:blipFill>
        <p:spPr>
          <a:xfrm>
            <a:off x="548637" y="784850"/>
            <a:ext cx="8347383" cy="2354579"/>
          </a:xfrm>
          <a:prstGeom prst="rect">
            <a:avLst/>
          </a:prstGeom>
        </p:spPr>
      </p:pic>
      <p:pic>
        <p:nvPicPr>
          <p:cNvPr id="4" name="Picture 3" descr="A group of blue dots&#10;&#10;Description automatically generated with medium confidence">
            <a:extLst>
              <a:ext uri="{FF2B5EF4-FFF2-40B4-BE49-F238E27FC236}">
                <a16:creationId xmlns:a16="http://schemas.microsoft.com/office/drawing/2014/main" id="{83D38169-BC12-8DCA-4650-57A9FA0CF0AE}"/>
              </a:ext>
            </a:extLst>
          </p:cNvPr>
          <p:cNvPicPr>
            <a:picLocks noChangeAspect="1"/>
          </p:cNvPicPr>
          <p:nvPr/>
        </p:nvPicPr>
        <p:blipFill>
          <a:blip r:embed="rId4"/>
          <a:stretch>
            <a:fillRect/>
          </a:stretch>
        </p:blipFill>
        <p:spPr>
          <a:xfrm>
            <a:off x="685798" y="3224155"/>
            <a:ext cx="8210222" cy="2846386"/>
          </a:xfrm>
          <a:prstGeom prst="rect">
            <a:avLst/>
          </a:prstGeom>
        </p:spPr>
      </p:pic>
    </p:spTree>
    <p:extLst>
      <p:ext uri="{BB962C8B-B14F-4D97-AF65-F5344CB8AC3E}">
        <p14:creationId xmlns:p14="http://schemas.microsoft.com/office/powerpoint/2010/main" val="265908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Outliers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16</a:t>
            </a:fld>
            <a:endParaRPr lang="en-US" dirty="0"/>
          </a:p>
        </p:txBody>
      </p:sp>
      <p:pic>
        <p:nvPicPr>
          <p:cNvPr id="7" name="Picture 6" descr="A graph of a line with numbers and a line&#10;&#10;Description automatically generated with medium confidence">
            <a:extLst>
              <a:ext uri="{FF2B5EF4-FFF2-40B4-BE49-F238E27FC236}">
                <a16:creationId xmlns:a16="http://schemas.microsoft.com/office/drawing/2014/main" id="{AC46B105-13BB-C67B-F8C0-13B7B6E5A9A4}"/>
              </a:ext>
            </a:extLst>
          </p:cNvPr>
          <p:cNvPicPr>
            <a:picLocks noChangeAspect="1"/>
          </p:cNvPicPr>
          <p:nvPr/>
        </p:nvPicPr>
        <p:blipFill>
          <a:blip r:embed="rId3"/>
          <a:stretch>
            <a:fillRect/>
          </a:stretch>
        </p:blipFill>
        <p:spPr>
          <a:xfrm>
            <a:off x="138720" y="1645920"/>
            <a:ext cx="9005280" cy="3122023"/>
          </a:xfrm>
          <a:prstGeom prst="rect">
            <a:avLst/>
          </a:prstGeom>
        </p:spPr>
      </p:pic>
    </p:spTree>
    <p:extLst>
      <p:ext uri="{BB962C8B-B14F-4D97-AF65-F5344CB8AC3E}">
        <p14:creationId xmlns:p14="http://schemas.microsoft.com/office/powerpoint/2010/main" val="271796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Other Processes Used</a:t>
            </a:r>
            <a:endParaRPr u="sng" dirty="0"/>
          </a:p>
        </p:txBody>
      </p:sp>
      <p:sp>
        <p:nvSpPr>
          <p:cNvPr id="4" name="TextBox 3">
            <a:extLst>
              <a:ext uri="{FF2B5EF4-FFF2-40B4-BE49-F238E27FC236}">
                <a16:creationId xmlns:a16="http://schemas.microsoft.com/office/drawing/2014/main" id="{B51D58A1-4E23-7547-C3DB-5B757C8FC07B}"/>
              </a:ext>
            </a:extLst>
          </p:cNvPr>
          <p:cNvSpPr txBox="1"/>
          <p:nvPr/>
        </p:nvSpPr>
        <p:spPr>
          <a:xfrm>
            <a:off x="894805" y="1417638"/>
            <a:ext cx="735438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K Fold Cross Validation (5 Folds)</a:t>
            </a:r>
          </a:p>
          <a:p>
            <a:pPr marL="285750" indent="-285750">
              <a:buFont typeface="Arial" panose="020B0604020202020204" pitchFamily="34" charset="0"/>
              <a:buChar char="•"/>
            </a:pPr>
            <a:r>
              <a:rPr lang="en-US" dirty="0"/>
              <a:t>Column Transformer</a:t>
            </a:r>
          </a:p>
          <a:p>
            <a:pPr marL="285750" indent="-285750">
              <a:buFont typeface="Arial" panose="020B0604020202020204" pitchFamily="34" charset="0"/>
              <a:buChar char="•"/>
            </a:pPr>
            <a:r>
              <a:rPr lang="en-US" dirty="0" err="1"/>
              <a:t>MinMaxScaler</a:t>
            </a:r>
            <a:endParaRPr lang="en-US" dirty="0"/>
          </a:p>
          <a:p>
            <a:pPr marL="285750" indent="-285750">
              <a:buFont typeface="Arial" panose="020B0604020202020204" pitchFamily="34" charset="0"/>
              <a:buChar char="•"/>
            </a:pPr>
            <a:r>
              <a:rPr lang="en-US" dirty="0" err="1"/>
              <a:t>HotOnesEncoder</a:t>
            </a:r>
            <a:endParaRPr lang="en-US" dirty="0"/>
          </a:p>
          <a:p>
            <a:pPr marL="285750" indent="-285750">
              <a:buFont typeface="Arial" panose="020B0604020202020204" pitchFamily="34" charset="0"/>
              <a:buChar char="•"/>
            </a:pPr>
            <a:r>
              <a:rPr lang="en-US" dirty="0"/>
              <a:t>Pipelines</a:t>
            </a:r>
          </a:p>
          <a:p>
            <a:pPr marL="285750" indent="-285750">
              <a:buFont typeface="Arial" panose="020B0604020202020204" pitchFamily="34" charset="0"/>
              <a:buChar char="•"/>
            </a:pPr>
            <a:r>
              <a:rPr lang="en-US" dirty="0"/>
              <a:t>Randomized Grid Search (5 Iterations)</a:t>
            </a:r>
          </a:p>
          <a:p>
            <a:endParaRPr lang="en-US" dirty="0"/>
          </a:p>
        </p:txBody>
      </p:sp>
      <p:pic>
        <p:nvPicPr>
          <p:cNvPr id="4098" name="Picture 2" descr="Hyperparameter Tuning Using Randomized Search">
            <a:extLst>
              <a:ext uri="{FF2B5EF4-FFF2-40B4-BE49-F238E27FC236}">
                <a16:creationId xmlns:a16="http://schemas.microsoft.com/office/drawing/2014/main" id="{EB442C07-C6E2-5ABD-ECBD-E01B75666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738" y="4192504"/>
            <a:ext cx="3288796" cy="2665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5"/>
          <p:cNvSpPr txBox="1">
            <a:spLocks noGrp="1"/>
          </p:cNvSpPr>
          <p:nvPr>
            <p:ph type="title"/>
          </p:nvPr>
        </p:nvSpPr>
        <p:spPr>
          <a:xfrm>
            <a:off x="457200" y="114738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rgbClr val="FF0000"/>
                </a:solidFill>
              </a:rPr>
              <a:t>MODELING</a:t>
            </a:r>
            <a:endParaRPr b="1" dirty="0">
              <a:solidFill>
                <a:srgbClr val="FF0000"/>
              </a:solidFill>
            </a:endParaRPr>
          </a:p>
        </p:txBody>
      </p:sp>
      <p:pic>
        <p:nvPicPr>
          <p:cNvPr id="3074" name="Picture 2" descr="Predictive Analytics Icon - Free PNG &amp; SVG 1333669 - Noun Project">
            <a:extLst>
              <a:ext uri="{FF2B5EF4-FFF2-40B4-BE49-F238E27FC236}">
                <a16:creationId xmlns:a16="http://schemas.microsoft.com/office/drawing/2014/main" id="{E77C2A55-15D0-3A78-D2E3-A860A3FA4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72240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Classification Before and After</a:t>
            </a:r>
            <a:endParaRPr u="sng" dirty="0"/>
          </a:p>
        </p:txBody>
      </p:sp>
      <p:pic>
        <p:nvPicPr>
          <p:cNvPr id="3" name="Picture 2">
            <a:extLst>
              <a:ext uri="{FF2B5EF4-FFF2-40B4-BE49-F238E27FC236}">
                <a16:creationId xmlns:a16="http://schemas.microsoft.com/office/drawing/2014/main" id="{52EEE726-5473-C4CA-559C-AAEFEA92381F}"/>
              </a:ext>
            </a:extLst>
          </p:cNvPr>
          <p:cNvPicPr>
            <a:picLocks noChangeAspect="1"/>
          </p:cNvPicPr>
          <p:nvPr/>
        </p:nvPicPr>
        <p:blipFill>
          <a:blip r:embed="rId3"/>
          <a:stretch>
            <a:fillRect/>
          </a:stretch>
        </p:blipFill>
        <p:spPr>
          <a:xfrm>
            <a:off x="5691958" y="1101059"/>
            <a:ext cx="3216910" cy="1793032"/>
          </a:xfrm>
          <a:prstGeom prst="rect">
            <a:avLst/>
          </a:prstGeom>
        </p:spPr>
      </p:pic>
      <p:pic>
        <p:nvPicPr>
          <p:cNvPr id="4" name="Picture 3">
            <a:extLst>
              <a:ext uri="{FF2B5EF4-FFF2-40B4-BE49-F238E27FC236}">
                <a16:creationId xmlns:a16="http://schemas.microsoft.com/office/drawing/2014/main" id="{C20C5334-D6E7-FE97-228A-A446590E20E4}"/>
              </a:ext>
            </a:extLst>
          </p:cNvPr>
          <p:cNvPicPr>
            <a:picLocks noChangeAspect="1"/>
          </p:cNvPicPr>
          <p:nvPr/>
        </p:nvPicPr>
        <p:blipFill>
          <a:blip r:embed="rId4"/>
          <a:stretch>
            <a:fillRect/>
          </a:stretch>
        </p:blipFill>
        <p:spPr>
          <a:xfrm>
            <a:off x="235132" y="1101059"/>
            <a:ext cx="5042263" cy="1761627"/>
          </a:xfrm>
          <a:prstGeom prst="rect">
            <a:avLst/>
          </a:prstGeom>
        </p:spPr>
      </p:pic>
      <p:pic>
        <p:nvPicPr>
          <p:cNvPr id="5" name="Picture 4">
            <a:extLst>
              <a:ext uri="{FF2B5EF4-FFF2-40B4-BE49-F238E27FC236}">
                <a16:creationId xmlns:a16="http://schemas.microsoft.com/office/drawing/2014/main" id="{D2053180-683E-E4CF-1DFF-3EDA7761586E}"/>
              </a:ext>
            </a:extLst>
          </p:cNvPr>
          <p:cNvPicPr>
            <a:picLocks noChangeAspect="1"/>
          </p:cNvPicPr>
          <p:nvPr/>
        </p:nvPicPr>
        <p:blipFill>
          <a:blip r:embed="rId5"/>
          <a:stretch>
            <a:fillRect/>
          </a:stretch>
        </p:blipFill>
        <p:spPr>
          <a:xfrm>
            <a:off x="0" y="3330509"/>
            <a:ext cx="4794069" cy="1694974"/>
          </a:xfrm>
          <a:prstGeom prst="rect">
            <a:avLst/>
          </a:prstGeom>
        </p:spPr>
      </p:pic>
      <p:pic>
        <p:nvPicPr>
          <p:cNvPr id="6" name="Picture 5">
            <a:extLst>
              <a:ext uri="{FF2B5EF4-FFF2-40B4-BE49-F238E27FC236}">
                <a16:creationId xmlns:a16="http://schemas.microsoft.com/office/drawing/2014/main" id="{6015BCC6-D099-0326-187C-3DC4A9362BF5}"/>
              </a:ext>
            </a:extLst>
          </p:cNvPr>
          <p:cNvPicPr>
            <a:picLocks noChangeAspect="1"/>
          </p:cNvPicPr>
          <p:nvPr/>
        </p:nvPicPr>
        <p:blipFill>
          <a:blip r:embed="rId6"/>
          <a:stretch>
            <a:fillRect/>
          </a:stretch>
        </p:blipFill>
        <p:spPr>
          <a:xfrm>
            <a:off x="4902342" y="3330509"/>
            <a:ext cx="4241658" cy="1595314"/>
          </a:xfrm>
          <a:prstGeom prst="rect">
            <a:avLst/>
          </a:prstGeom>
        </p:spPr>
      </p:pic>
      <p:sp>
        <p:nvSpPr>
          <p:cNvPr id="7" name="TextBox 6">
            <a:extLst>
              <a:ext uri="{FF2B5EF4-FFF2-40B4-BE49-F238E27FC236}">
                <a16:creationId xmlns:a16="http://schemas.microsoft.com/office/drawing/2014/main" id="{D5F41FCA-8E2E-8716-0D8A-736CD89A1F57}"/>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8" name="TextBox 7">
            <a:extLst>
              <a:ext uri="{FF2B5EF4-FFF2-40B4-BE49-F238E27FC236}">
                <a16:creationId xmlns:a16="http://schemas.microsoft.com/office/drawing/2014/main" id="{A1DFD47E-BE7A-B2A6-A38B-2AA1D2F4474E}"/>
              </a:ext>
            </a:extLst>
          </p:cNvPr>
          <p:cNvSpPr txBox="1"/>
          <p:nvPr/>
        </p:nvSpPr>
        <p:spPr>
          <a:xfrm>
            <a:off x="235131" y="2961177"/>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D50A0DB6-779D-752F-80C6-F21EC8BFBDA2}"/>
              </a:ext>
            </a:extLst>
          </p:cNvPr>
          <p:cNvPicPr>
            <a:picLocks noChangeAspect="1"/>
          </p:cNvPicPr>
          <p:nvPr/>
        </p:nvPicPr>
        <p:blipFill>
          <a:blip r:embed="rId7"/>
          <a:stretch>
            <a:fillRect/>
          </a:stretch>
        </p:blipFill>
        <p:spPr>
          <a:xfrm>
            <a:off x="88272" y="5493305"/>
            <a:ext cx="7772400" cy="1114659"/>
          </a:xfrm>
          <a:prstGeom prst="rect">
            <a:avLst/>
          </a:prstGeom>
        </p:spPr>
      </p:pic>
      <p:sp>
        <p:nvSpPr>
          <p:cNvPr id="10" name="TextBox 9">
            <a:extLst>
              <a:ext uri="{FF2B5EF4-FFF2-40B4-BE49-F238E27FC236}">
                <a16:creationId xmlns:a16="http://schemas.microsoft.com/office/drawing/2014/main" id="{45789F81-347C-D637-3163-FD98E74F6F62}"/>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Work Flow</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graphicFrame>
        <p:nvGraphicFramePr>
          <p:cNvPr id="8" name="Diagram 7">
            <a:extLst>
              <a:ext uri="{FF2B5EF4-FFF2-40B4-BE49-F238E27FC236}">
                <a16:creationId xmlns:a16="http://schemas.microsoft.com/office/drawing/2014/main" id="{9C8AD7D1-21DE-4849-5D4C-5B74475546EA}"/>
              </a:ext>
            </a:extLst>
          </p:cNvPr>
          <p:cNvGraphicFramePr/>
          <p:nvPr>
            <p:extLst>
              <p:ext uri="{D42A27DB-BD31-4B8C-83A1-F6EECF244321}">
                <p14:modId xmlns:p14="http://schemas.microsoft.com/office/powerpoint/2010/main" val="1595965815"/>
              </p:ext>
            </p:extLst>
          </p:nvPr>
        </p:nvGraphicFramePr>
        <p:xfrm>
          <a:off x="1" y="1079292"/>
          <a:ext cx="9144000" cy="5778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337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Non-Linear Regression Before and After</a:t>
            </a:r>
            <a:endParaRPr u="sng" dirty="0"/>
          </a:p>
        </p:txBody>
      </p:sp>
      <p:sp>
        <p:nvSpPr>
          <p:cNvPr id="2" name="TextBox 1">
            <a:extLst>
              <a:ext uri="{FF2B5EF4-FFF2-40B4-BE49-F238E27FC236}">
                <a16:creationId xmlns:a16="http://schemas.microsoft.com/office/drawing/2014/main" id="{802D9B6B-42B8-25C9-DFAD-99001F265500}"/>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7" name="TextBox 6">
            <a:extLst>
              <a:ext uri="{FF2B5EF4-FFF2-40B4-BE49-F238E27FC236}">
                <a16:creationId xmlns:a16="http://schemas.microsoft.com/office/drawing/2014/main" id="{7A6E05D0-30EC-64EE-FAD5-F87418BEC502}"/>
              </a:ext>
            </a:extLst>
          </p:cNvPr>
          <p:cNvSpPr txBox="1"/>
          <p:nvPr/>
        </p:nvSpPr>
        <p:spPr>
          <a:xfrm>
            <a:off x="226078" y="2813484"/>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51D7295A-5928-4D4F-BBA2-C1FD099180CD}"/>
              </a:ext>
            </a:extLst>
          </p:cNvPr>
          <p:cNvPicPr>
            <a:picLocks noChangeAspect="1"/>
          </p:cNvPicPr>
          <p:nvPr/>
        </p:nvPicPr>
        <p:blipFill>
          <a:blip r:embed="rId3"/>
          <a:stretch>
            <a:fillRect/>
          </a:stretch>
        </p:blipFill>
        <p:spPr>
          <a:xfrm>
            <a:off x="0" y="5598335"/>
            <a:ext cx="7772400" cy="1259665"/>
          </a:xfrm>
          <a:prstGeom prst="rect">
            <a:avLst/>
          </a:prstGeom>
        </p:spPr>
      </p:pic>
      <p:sp>
        <p:nvSpPr>
          <p:cNvPr id="10" name="TextBox 9">
            <a:extLst>
              <a:ext uri="{FF2B5EF4-FFF2-40B4-BE49-F238E27FC236}">
                <a16:creationId xmlns:a16="http://schemas.microsoft.com/office/drawing/2014/main" id="{C4DD82B9-1E06-CDA3-6E4C-3D82EDB49BE4}"/>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pic>
        <p:nvPicPr>
          <p:cNvPr id="11" name="Picture 10">
            <a:extLst>
              <a:ext uri="{FF2B5EF4-FFF2-40B4-BE49-F238E27FC236}">
                <a16:creationId xmlns:a16="http://schemas.microsoft.com/office/drawing/2014/main" id="{C08AAC7B-13A3-3DF9-3CB8-BC85824D9362}"/>
              </a:ext>
            </a:extLst>
          </p:cNvPr>
          <p:cNvPicPr>
            <a:picLocks noChangeAspect="1"/>
          </p:cNvPicPr>
          <p:nvPr/>
        </p:nvPicPr>
        <p:blipFill>
          <a:blip r:embed="rId4"/>
          <a:stretch>
            <a:fillRect/>
          </a:stretch>
        </p:blipFill>
        <p:spPr>
          <a:xfrm>
            <a:off x="337621" y="3425018"/>
            <a:ext cx="3548579" cy="1429591"/>
          </a:xfrm>
          <a:prstGeom prst="rect">
            <a:avLst/>
          </a:prstGeom>
        </p:spPr>
      </p:pic>
      <p:pic>
        <p:nvPicPr>
          <p:cNvPr id="12" name="Picture 11">
            <a:extLst>
              <a:ext uri="{FF2B5EF4-FFF2-40B4-BE49-F238E27FC236}">
                <a16:creationId xmlns:a16="http://schemas.microsoft.com/office/drawing/2014/main" id="{431BF52D-E8C8-4491-60AD-376FAA07C880}"/>
              </a:ext>
            </a:extLst>
          </p:cNvPr>
          <p:cNvPicPr>
            <a:picLocks noChangeAspect="1"/>
          </p:cNvPicPr>
          <p:nvPr/>
        </p:nvPicPr>
        <p:blipFill>
          <a:blip r:embed="rId5"/>
          <a:stretch>
            <a:fillRect/>
          </a:stretch>
        </p:blipFill>
        <p:spPr>
          <a:xfrm>
            <a:off x="4572000" y="3425018"/>
            <a:ext cx="4346181" cy="1524847"/>
          </a:xfrm>
          <a:prstGeom prst="rect">
            <a:avLst/>
          </a:prstGeom>
        </p:spPr>
      </p:pic>
      <p:pic>
        <p:nvPicPr>
          <p:cNvPr id="13" name="Picture 12">
            <a:extLst>
              <a:ext uri="{FF2B5EF4-FFF2-40B4-BE49-F238E27FC236}">
                <a16:creationId xmlns:a16="http://schemas.microsoft.com/office/drawing/2014/main" id="{132FD1E9-9A7F-7285-4473-5BF0EC18B6D3}"/>
              </a:ext>
            </a:extLst>
          </p:cNvPr>
          <p:cNvPicPr>
            <a:picLocks noChangeAspect="1"/>
          </p:cNvPicPr>
          <p:nvPr/>
        </p:nvPicPr>
        <p:blipFill>
          <a:blip r:embed="rId6"/>
          <a:stretch>
            <a:fillRect/>
          </a:stretch>
        </p:blipFill>
        <p:spPr>
          <a:xfrm>
            <a:off x="337621" y="1151052"/>
            <a:ext cx="3548579" cy="1519718"/>
          </a:xfrm>
          <a:prstGeom prst="rect">
            <a:avLst/>
          </a:prstGeom>
        </p:spPr>
      </p:pic>
      <p:pic>
        <p:nvPicPr>
          <p:cNvPr id="14" name="Picture 13">
            <a:extLst>
              <a:ext uri="{FF2B5EF4-FFF2-40B4-BE49-F238E27FC236}">
                <a16:creationId xmlns:a16="http://schemas.microsoft.com/office/drawing/2014/main" id="{BA27A57D-FA5B-8185-15C0-2C157EE4D731}"/>
              </a:ext>
            </a:extLst>
          </p:cNvPr>
          <p:cNvPicPr>
            <a:picLocks noChangeAspect="1"/>
          </p:cNvPicPr>
          <p:nvPr/>
        </p:nvPicPr>
        <p:blipFill>
          <a:blip r:embed="rId7"/>
          <a:stretch>
            <a:fillRect/>
          </a:stretch>
        </p:blipFill>
        <p:spPr>
          <a:xfrm>
            <a:off x="4572000" y="1075298"/>
            <a:ext cx="4185596" cy="1827260"/>
          </a:xfrm>
          <a:prstGeom prst="rect">
            <a:avLst/>
          </a:prstGeom>
        </p:spPr>
      </p:pic>
    </p:spTree>
    <p:extLst>
      <p:ext uri="{BB962C8B-B14F-4D97-AF65-F5344CB8AC3E}">
        <p14:creationId xmlns:p14="http://schemas.microsoft.com/office/powerpoint/2010/main" val="47263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Best Parameters</a:t>
            </a:r>
            <a:endParaRPr u="sng" dirty="0"/>
          </a:p>
        </p:txBody>
      </p:sp>
      <p:pic>
        <p:nvPicPr>
          <p:cNvPr id="8" name="Picture 7">
            <a:extLst>
              <a:ext uri="{FF2B5EF4-FFF2-40B4-BE49-F238E27FC236}">
                <a16:creationId xmlns:a16="http://schemas.microsoft.com/office/drawing/2014/main" id="{97CD3683-B94F-F5A4-6B34-9B27B4CDE485}"/>
              </a:ext>
            </a:extLst>
          </p:cNvPr>
          <p:cNvPicPr>
            <a:picLocks noChangeAspect="1"/>
          </p:cNvPicPr>
          <p:nvPr/>
        </p:nvPicPr>
        <p:blipFill>
          <a:blip r:embed="rId3"/>
          <a:stretch>
            <a:fillRect/>
          </a:stretch>
        </p:blipFill>
        <p:spPr>
          <a:xfrm>
            <a:off x="685800" y="1294598"/>
            <a:ext cx="7772400" cy="1806261"/>
          </a:xfrm>
          <a:prstGeom prst="rect">
            <a:avLst/>
          </a:prstGeom>
        </p:spPr>
      </p:pic>
    </p:spTree>
    <p:extLst>
      <p:ext uri="{BB962C8B-B14F-4D97-AF65-F5344CB8AC3E}">
        <p14:creationId xmlns:p14="http://schemas.microsoft.com/office/powerpoint/2010/main" val="1541501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graphicFrame>
        <p:nvGraphicFramePr>
          <p:cNvPr id="7" name="Diagram 6">
            <a:extLst>
              <a:ext uri="{FF2B5EF4-FFF2-40B4-BE49-F238E27FC236}">
                <a16:creationId xmlns:a16="http://schemas.microsoft.com/office/drawing/2014/main" id="{A33C67AE-0FFB-1B07-6329-529FDDD092C7}"/>
              </a:ext>
            </a:extLst>
          </p:cNvPr>
          <p:cNvGraphicFramePr/>
          <p:nvPr>
            <p:extLst>
              <p:ext uri="{D42A27DB-BD31-4B8C-83A1-F6EECF244321}">
                <p14:modId xmlns:p14="http://schemas.microsoft.com/office/powerpoint/2010/main" val="165542778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277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pic>
        <p:nvPicPr>
          <p:cNvPr id="2" name="Picture 1">
            <a:extLst>
              <a:ext uri="{FF2B5EF4-FFF2-40B4-BE49-F238E27FC236}">
                <a16:creationId xmlns:a16="http://schemas.microsoft.com/office/drawing/2014/main" id="{68FA4CE9-6E61-C13D-1A6C-DE5BCEE2EA7C}"/>
              </a:ext>
            </a:extLst>
          </p:cNvPr>
          <p:cNvPicPr>
            <a:picLocks noChangeAspect="1"/>
          </p:cNvPicPr>
          <p:nvPr/>
        </p:nvPicPr>
        <p:blipFill>
          <a:blip r:embed="rId3"/>
          <a:stretch>
            <a:fillRect/>
          </a:stretch>
        </p:blipFill>
        <p:spPr>
          <a:xfrm>
            <a:off x="1274043" y="778393"/>
            <a:ext cx="6784171" cy="3999402"/>
          </a:xfrm>
          <a:prstGeom prst="rect">
            <a:avLst/>
          </a:prstGeom>
        </p:spPr>
      </p:pic>
      <p:pic>
        <p:nvPicPr>
          <p:cNvPr id="3" name="Picture 2">
            <a:extLst>
              <a:ext uri="{FF2B5EF4-FFF2-40B4-BE49-F238E27FC236}">
                <a16:creationId xmlns:a16="http://schemas.microsoft.com/office/drawing/2014/main" id="{6A5AB0D7-04F5-A67E-9302-6F6AC7507684}"/>
              </a:ext>
            </a:extLst>
          </p:cNvPr>
          <p:cNvPicPr>
            <a:picLocks noChangeAspect="1"/>
          </p:cNvPicPr>
          <p:nvPr/>
        </p:nvPicPr>
        <p:blipFill>
          <a:blip r:embed="rId4"/>
          <a:stretch>
            <a:fillRect/>
          </a:stretch>
        </p:blipFill>
        <p:spPr>
          <a:xfrm>
            <a:off x="885999" y="4894243"/>
            <a:ext cx="7772400" cy="1872317"/>
          </a:xfrm>
          <a:prstGeom prst="rect">
            <a:avLst/>
          </a:prstGeom>
        </p:spPr>
      </p:pic>
    </p:spTree>
    <p:extLst>
      <p:ext uri="{BB962C8B-B14F-4D97-AF65-F5344CB8AC3E}">
        <p14:creationId xmlns:p14="http://schemas.microsoft.com/office/powerpoint/2010/main" val="34685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Limitations </a:t>
            </a:r>
          </a:p>
        </p:txBody>
      </p:sp>
      <p:sp>
        <p:nvSpPr>
          <p:cNvPr id="4" name="Content Placeholder 3"/>
          <p:cNvSpPr>
            <a:spLocks noGrp="1"/>
          </p:cNvSpPr>
          <p:nvPr>
            <p:ph idx="1"/>
          </p:nvPr>
        </p:nvSpPr>
        <p:spPr>
          <a:xfrm>
            <a:off x="365568" y="1472184"/>
            <a:ext cx="7982558" cy="4222560"/>
          </a:xfrm>
        </p:spPr>
        <p:txBody>
          <a:bodyPr/>
          <a:lstStyle/>
          <a:p>
            <a:r>
              <a:rPr lang="en-US" dirty="0"/>
              <a:t>Apple Mac Book Air</a:t>
            </a:r>
          </a:p>
          <a:p>
            <a:r>
              <a:rPr lang="en-US" dirty="0"/>
              <a:t>Canadian based literature review</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24</a:t>
            </a:fld>
            <a:endParaRPr lang="en-US" dirty="0"/>
          </a:p>
        </p:txBody>
      </p:sp>
    </p:spTree>
    <p:extLst>
      <p:ext uri="{BB962C8B-B14F-4D97-AF65-F5344CB8AC3E}">
        <p14:creationId xmlns:p14="http://schemas.microsoft.com/office/powerpoint/2010/main" val="714608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Continuity </a:t>
            </a:r>
          </a:p>
        </p:txBody>
      </p:sp>
      <p:sp>
        <p:nvSpPr>
          <p:cNvPr id="4" name="Content Placeholder 3"/>
          <p:cNvSpPr>
            <a:spLocks noGrp="1"/>
          </p:cNvSpPr>
          <p:nvPr>
            <p:ph idx="1"/>
          </p:nvPr>
        </p:nvSpPr>
        <p:spPr>
          <a:xfrm>
            <a:off x="365568" y="1472184"/>
            <a:ext cx="7982558" cy="4222560"/>
          </a:xfrm>
        </p:spPr>
        <p:txBody>
          <a:bodyPr/>
          <a:lstStyle/>
          <a:p>
            <a:r>
              <a:rPr lang="en-US" dirty="0"/>
              <a:t>Neural Networks</a:t>
            </a:r>
          </a:p>
          <a:p>
            <a:r>
              <a:rPr lang="en-US" dirty="0"/>
              <a:t>Pairwise Interaction between independent variables</a:t>
            </a:r>
          </a:p>
          <a:p>
            <a:r>
              <a:rPr lang="en-US" dirty="0"/>
              <a:t>Mathews Correlation</a:t>
            </a:r>
          </a:p>
          <a:p>
            <a:r>
              <a:rPr lang="en-US" dirty="0"/>
              <a:t>Briers Index</a:t>
            </a:r>
          </a:p>
          <a:p>
            <a:r>
              <a:rPr lang="en-US" dirty="0"/>
              <a:t>Different Levels for Support and Confidence for </a:t>
            </a:r>
            <a:r>
              <a:rPr lang="en-US" dirty="0" err="1"/>
              <a:t>Apriori</a:t>
            </a:r>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25</a:t>
            </a:fld>
            <a:endParaRPr lang="en-US" dirty="0"/>
          </a:p>
        </p:txBody>
      </p:sp>
    </p:spTree>
    <p:extLst>
      <p:ext uri="{BB962C8B-B14F-4D97-AF65-F5344CB8AC3E}">
        <p14:creationId xmlns:p14="http://schemas.microsoft.com/office/powerpoint/2010/main" val="2680430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Conclusion</a:t>
            </a:r>
            <a:endParaRPr dirty="0"/>
          </a:p>
        </p:txBody>
      </p:sp>
      <p:sp>
        <p:nvSpPr>
          <p:cNvPr id="297" name="Google Shape;297;p35"/>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a:spcBef>
                <a:spcPts val="360"/>
              </a:spcBef>
            </a:pPr>
            <a:r>
              <a:rPr lang="en-CA" sz="2300" dirty="0"/>
              <a:t>Random Forest Wins!</a:t>
            </a:r>
          </a:p>
          <a:p>
            <a:pPr>
              <a:spcBef>
                <a:spcPts val="360"/>
              </a:spcBef>
            </a:pPr>
            <a:r>
              <a:rPr lang="en-CA" sz="2300" dirty="0"/>
              <a:t>Education significantly positively influences hourly wage</a:t>
            </a:r>
            <a:endParaRPr sz="2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End!</a:t>
            </a: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July 21, 2024</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27</a:t>
            </a:fld>
            <a:endParaRPr lang="en-US" dirty="0"/>
          </a:p>
        </p:txBody>
      </p:sp>
    </p:spTree>
    <p:extLst>
      <p:ext uri="{BB962C8B-B14F-4D97-AF65-F5344CB8AC3E}">
        <p14:creationId xmlns:p14="http://schemas.microsoft.com/office/powerpoint/2010/main" val="311626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2" name="Google Shape;104;p15">
            <a:extLst>
              <a:ext uri="{FF2B5EF4-FFF2-40B4-BE49-F238E27FC236}">
                <a16:creationId xmlns:a16="http://schemas.microsoft.com/office/drawing/2014/main" id="{D8EB3768-F7B9-A1DA-3FDB-53424CD679A3}"/>
              </a:ext>
            </a:extLst>
          </p:cNvPr>
          <p:cNvSpPr txBox="1">
            <a:spLocks noGrp="1"/>
          </p:cNvSpPr>
          <p:nvPr>
            <p:ph type="title"/>
          </p:nvPr>
        </p:nvSpPr>
        <p:spPr>
          <a:xfrm>
            <a:off x="457200" y="492229"/>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800" b="1" dirty="0">
                <a:solidFill>
                  <a:srgbClr val="FF0000"/>
                </a:solidFill>
              </a:rPr>
              <a:t>OVERVIEW</a:t>
            </a:r>
            <a:endParaRPr sz="4800" b="1" dirty="0">
              <a:solidFill>
                <a:srgbClr val="FF0000"/>
              </a:solidFill>
            </a:endParaRPr>
          </a:p>
        </p:txBody>
      </p:sp>
      <p:pic>
        <p:nvPicPr>
          <p:cNvPr id="2050" name="Picture 2" descr="Characteristics of Big Data - Volume, Velocity, Variety">
            <a:extLst>
              <a:ext uri="{FF2B5EF4-FFF2-40B4-BE49-F238E27FC236}">
                <a16:creationId xmlns:a16="http://schemas.microsoft.com/office/drawing/2014/main" id="{1F78BE51-62B5-6664-B18F-43A515DC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54" y="2037806"/>
            <a:ext cx="6556291" cy="394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6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lstStyle/>
          <a:p>
            <a:r>
              <a:rPr lang="en-US" b="1" u="sng" dirty="0"/>
              <a:t>Problem</a:t>
            </a:r>
            <a:r>
              <a:rPr lang="en-US" dirty="0"/>
              <a:t>: What machine learning models can be used to predict an individual's wage with minimum error.</a:t>
            </a:r>
          </a:p>
          <a:p>
            <a:pPr marL="0" indent="0">
              <a:buNone/>
            </a:pPr>
            <a:endParaRPr lang="en-US" dirty="0"/>
          </a:p>
          <a:p>
            <a:r>
              <a:rPr lang="en-US" dirty="0"/>
              <a:t>RMSE</a:t>
            </a:r>
          </a:p>
          <a:p>
            <a:r>
              <a:rPr lang="en-US" dirty="0"/>
              <a:t>Accuracy, Precision, Recall, F1-Score</a:t>
            </a:r>
          </a:p>
          <a:p>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lstStyle/>
          <a:p>
            <a:pPr marL="457200" indent="-457200">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3"/>
              </a:rPr>
              <a:t>classification model</a:t>
            </a:r>
            <a:r>
              <a:rPr lang="en-CA" b="0" i="0" u="none" strike="noStrike" dirty="0">
                <a:effectLst/>
                <a:latin typeface="Lato" panose="020F0502020204030203" pitchFamily="34" charset="0"/>
              </a:rPr>
              <a:t>, with tuned hyper parameters, will have a high accuracy and f1-score, and balanced precision and recall?</a:t>
            </a:r>
          </a:p>
          <a:p>
            <a:pPr marL="457200" indent="-457200">
              <a:buFont typeface="Arial"/>
              <a:buAutoNum type="arabicPeriod"/>
            </a:pPr>
            <a:r>
              <a:rPr lang="en-CA" b="0" i="0" u="none" strike="noStrike" dirty="0">
                <a:effectLst/>
                <a:latin typeface="Lato" panose="020F0502020204030203" pitchFamily="34" charset="0"/>
              </a:rPr>
              <a:t>What do data mining techniques, specifically </a:t>
            </a:r>
            <a:r>
              <a:rPr lang="en-CA" b="0" i="0" u="sng" strike="noStrike" dirty="0">
                <a:solidFill>
                  <a:srgbClr val="0C93E4"/>
                </a:solidFill>
                <a:effectLst/>
                <a:latin typeface="Lato" panose="020F0502020204030203" pitchFamily="34" charset="0"/>
                <a:hlinkClick r:id="rId4"/>
              </a:rPr>
              <a:t>association rules</a:t>
            </a:r>
            <a:r>
              <a:rPr lang="en-CA" b="0" i="0" u="none" strike="noStrike" dirty="0">
                <a:effectLst/>
                <a:latin typeface="Lato" panose="020F0502020204030203" pitchFamily="34" charset="0"/>
              </a:rPr>
              <a:t>, reveal about the link between a high education level and above average hourly earnings?</a:t>
            </a:r>
          </a:p>
          <a:p>
            <a:pPr marL="457200" indent="-457200">
              <a:buFont typeface="Arial"/>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5"/>
              </a:rPr>
              <a:t>non-linear regression model</a:t>
            </a:r>
            <a:r>
              <a:rPr lang="en-CA" b="0" i="0" u="none" strike="noStrike" dirty="0">
                <a:effectLst/>
                <a:latin typeface="Lato" panose="020F0502020204030203" pitchFamily="34" charset="0"/>
              </a:rPr>
              <a:t>, with tuned hyper parameters, will have a strong RMSE in regard to the continuous response variable?</a:t>
            </a:r>
          </a:p>
          <a:p>
            <a:pPr marL="457200" indent="-457200">
              <a:buAutoNum type="arabicPeriod"/>
            </a:pPr>
            <a:endParaRPr lang="en-CA" b="0" i="0" u="none" strike="noStrike" dirty="0">
              <a:effectLst/>
              <a:latin typeface="Lato" panose="020F0502020204030203" pitchFamily="34" charset="0"/>
            </a:endParaRPr>
          </a:p>
          <a:p>
            <a:endParaRPr lang="en-CA" b="0" i="0" u="none" strike="noStrike" dirty="0">
              <a:effectLst/>
              <a:latin typeface="Lato" panose="020F0502020204030203" pitchFamily="34" charset="0"/>
            </a:endParaRP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320902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3422F65-D3DB-49CC-2542-95739ACF437D}"/>
              </a:ext>
            </a:extLst>
          </p:cNvPr>
          <p:cNvGraphicFramePr/>
          <p:nvPr>
            <p:extLst>
              <p:ext uri="{D42A27DB-BD31-4B8C-83A1-F6EECF244321}">
                <p14:modId xmlns:p14="http://schemas.microsoft.com/office/powerpoint/2010/main" val="140062202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1672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457200" y="1668292"/>
            <a:ext cx="8229600" cy="438541"/>
          </a:xfrm>
          <a:prstGeom prst="rect">
            <a:avLst/>
          </a:prstGeom>
        </p:spPr>
        <p:txBody>
          <a:bodyPr spcFirstLastPara="1" wrap="square" lIns="91425" tIns="45700" rIns="91425" bIns="45700" anchor="ctr" anchorCtr="0">
            <a:spAutoFit/>
          </a:bodyPr>
          <a:lstStyle/>
          <a:p>
            <a:pPr marL="0" lvl="0" indent="0" algn="ctr" rtl="0">
              <a:spcBef>
                <a:spcPts val="0"/>
              </a:spcBef>
              <a:spcAft>
                <a:spcPts val="0"/>
              </a:spcAft>
              <a:buNone/>
            </a:pPr>
            <a:r>
              <a:rPr lang="en-US" b="1" dirty="0">
                <a:solidFill>
                  <a:srgbClr val="FF0000"/>
                </a:solidFill>
              </a:rPr>
              <a:t>Data Understanding &amp; Preparation</a:t>
            </a:r>
            <a:endParaRPr b="1" dirty="0">
              <a:solidFill>
                <a:srgbClr val="FF0000"/>
              </a:solidFill>
            </a:endParaRPr>
          </a:p>
        </p:txBody>
      </p:sp>
      <p:pic>
        <p:nvPicPr>
          <p:cNvPr id="1026" name="Picture 2" descr="What Is Data Visualization and How Does It Work? – Boost Labs – Digital  Product Agency">
            <a:extLst>
              <a:ext uri="{FF2B5EF4-FFF2-40B4-BE49-F238E27FC236}">
                <a16:creationId xmlns:a16="http://schemas.microsoft.com/office/drawing/2014/main" id="{03C1DFC0-6855-15F9-8B29-9DFF9439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83" y="2879551"/>
            <a:ext cx="3743234" cy="3743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Understanding the Dataset</a:t>
            </a:r>
            <a:endParaRPr u="sng" dirty="0"/>
          </a:p>
        </p:txBody>
      </p:sp>
      <p:sp>
        <p:nvSpPr>
          <p:cNvPr id="140" name="Google Shape;140;p19"/>
          <p:cNvSpPr txBox="1">
            <a:spLocks noGrp="1"/>
          </p:cNvSpPr>
          <p:nvPr>
            <p:ph type="body" idx="1"/>
          </p:nvPr>
        </p:nvSpPr>
        <p:spPr>
          <a:xfrm>
            <a:off x="0" y="1306200"/>
            <a:ext cx="9144000" cy="55518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dirty="0"/>
              <a:t>LFS </a:t>
            </a:r>
            <a:r>
              <a:rPr lang="en-US" sz="1400" dirty="0"/>
              <a:t>(Jan 2024 to Apr 2024)</a:t>
            </a:r>
            <a:endParaRPr sz="1400" dirty="0"/>
          </a:p>
        </p:txBody>
      </p:sp>
      <p:sp>
        <p:nvSpPr>
          <p:cNvPr id="141" name="Google Shape;141;p19"/>
          <p:cNvSpPr txBox="1"/>
          <p:nvPr/>
        </p:nvSpPr>
        <p:spPr>
          <a:xfrm>
            <a:off x="2651250" y="2864600"/>
            <a:ext cx="16812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442, 576 Rows</a:t>
            </a:r>
            <a:endParaRPr sz="2000" dirty="0">
              <a:latin typeface="Calibri"/>
              <a:ea typeface="Calibri"/>
              <a:cs typeface="Calibri"/>
              <a:sym typeface="Calibri"/>
            </a:endParaRPr>
          </a:p>
        </p:txBody>
      </p:sp>
      <p:sp>
        <p:nvSpPr>
          <p:cNvPr id="142" name="Google Shape;142;p19"/>
          <p:cNvSpPr txBox="1"/>
          <p:nvPr/>
        </p:nvSpPr>
        <p:spPr>
          <a:xfrm>
            <a:off x="4686105" y="2945562"/>
            <a:ext cx="15606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60 Attributes</a:t>
            </a:r>
            <a:endParaRPr sz="2000" dirty="0">
              <a:latin typeface="Calibri"/>
              <a:ea typeface="Calibri"/>
              <a:cs typeface="Calibri"/>
              <a:sym typeface="Calibri"/>
            </a:endParaRPr>
          </a:p>
        </p:txBody>
      </p:sp>
      <p:cxnSp>
        <p:nvCxnSpPr>
          <p:cNvPr id="143" name="Google Shape;143;p19"/>
          <p:cNvCxnSpPr/>
          <p:nvPr/>
        </p:nvCxnSpPr>
        <p:spPr>
          <a:xfrm rot="-5400000" flipH="1">
            <a:off x="4398150" y="1934100"/>
            <a:ext cx="1143000" cy="8553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 name="Google Shape;144;p19"/>
          <p:cNvCxnSpPr/>
          <p:nvPr/>
        </p:nvCxnSpPr>
        <p:spPr>
          <a:xfrm rot="10800000">
            <a:off x="3746700" y="2361811"/>
            <a:ext cx="810300" cy="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9"/>
          <p:cNvCxnSpPr/>
          <p:nvPr/>
        </p:nvCxnSpPr>
        <p:spPr>
          <a:xfrm>
            <a:off x="3746700" y="2361811"/>
            <a:ext cx="0" cy="553200"/>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19"/>
          <p:cNvCxnSpPr/>
          <p:nvPr/>
        </p:nvCxnSpPr>
        <p:spPr>
          <a:xfrm>
            <a:off x="4525867" y="3305862"/>
            <a:ext cx="0" cy="420300"/>
          </a:xfrm>
          <a:prstGeom prst="straightConnector1">
            <a:avLst/>
          </a:prstGeom>
          <a:noFill/>
          <a:ln w="9525" cap="flat" cmpd="sng">
            <a:solidFill>
              <a:schemeClr val="dk2"/>
            </a:solidFill>
            <a:prstDash val="solid"/>
            <a:round/>
            <a:headEnd type="none" w="med" len="med"/>
            <a:tailEnd type="triangle" w="med" len="med"/>
          </a:ln>
        </p:spPr>
      </p:cxnSp>
      <p:pic>
        <p:nvPicPr>
          <p:cNvPr id="3" name="Picture 2">
            <a:extLst>
              <a:ext uri="{FF2B5EF4-FFF2-40B4-BE49-F238E27FC236}">
                <a16:creationId xmlns:a16="http://schemas.microsoft.com/office/drawing/2014/main" id="{6D22E741-460C-73E2-9568-C9012D1A1913}"/>
              </a:ext>
            </a:extLst>
          </p:cNvPr>
          <p:cNvPicPr>
            <a:picLocks noChangeAspect="1"/>
          </p:cNvPicPr>
          <p:nvPr/>
        </p:nvPicPr>
        <p:blipFill>
          <a:blip r:embed="rId3"/>
          <a:stretch>
            <a:fillRect/>
          </a:stretch>
        </p:blipFill>
        <p:spPr>
          <a:xfrm>
            <a:off x="1322910" y="3808774"/>
            <a:ext cx="3470527" cy="3045564"/>
          </a:xfrm>
          <a:prstGeom prst="rect">
            <a:avLst/>
          </a:prstGeom>
        </p:spPr>
      </p:pic>
      <p:pic>
        <p:nvPicPr>
          <p:cNvPr id="4" name="Picture 3">
            <a:extLst>
              <a:ext uri="{FF2B5EF4-FFF2-40B4-BE49-F238E27FC236}">
                <a16:creationId xmlns:a16="http://schemas.microsoft.com/office/drawing/2014/main" id="{248C8700-76FD-2F42-F108-6B670A4A9225}"/>
              </a:ext>
            </a:extLst>
          </p:cNvPr>
          <p:cNvPicPr>
            <a:picLocks noChangeAspect="1"/>
          </p:cNvPicPr>
          <p:nvPr/>
        </p:nvPicPr>
        <p:blipFill>
          <a:blip r:embed="rId4"/>
          <a:stretch>
            <a:fillRect/>
          </a:stretch>
        </p:blipFill>
        <p:spPr>
          <a:xfrm>
            <a:off x="4872177" y="3808774"/>
            <a:ext cx="3368236" cy="30455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Pre Processing</a:t>
            </a:r>
            <a:endParaRPr u="sng" dirty="0"/>
          </a:p>
        </p:txBody>
      </p:sp>
      <p:graphicFrame>
        <p:nvGraphicFramePr>
          <p:cNvPr id="6" name="Diagram 5">
            <a:extLst>
              <a:ext uri="{FF2B5EF4-FFF2-40B4-BE49-F238E27FC236}">
                <a16:creationId xmlns:a16="http://schemas.microsoft.com/office/drawing/2014/main" id="{F2E2E918-A026-1ACB-AEC7-F99DBB98EE52}"/>
              </a:ext>
            </a:extLst>
          </p:cNvPr>
          <p:cNvGraphicFramePr/>
          <p:nvPr>
            <p:extLst>
              <p:ext uri="{D42A27DB-BD31-4B8C-83A1-F6EECF244321}">
                <p14:modId xmlns:p14="http://schemas.microsoft.com/office/powerpoint/2010/main" val="3175465118"/>
              </p:ext>
            </p:extLst>
          </p:nvPr>
        </p:nvGraphicFramePr>
        <p:xfrm>
          <a:off x="2633003" y="1899631"/>
          <a:ext cx="3877994" cy="1036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8CE462BD-1B9E-0F25-E6B7-84C3D367DB09}"/>
              </a:ext>
            </a:extLst>
          </p:cNvPr>
          <p:cNvGraphicFramePr/>
          <p:nvPr>
            <p:extLst>
              <p:ext uri="{D42A27DB-BD31-4B8C-83A1-F6EECF244321}">
                <p14:modId xmlns:p14="http://schemas.microsoft.com/office/powerpoint/2010/main" val="3381464478"/>
              </p:ext>
            </p:extLst>
          </p:nvPr>
        </p:nvGraphicFramePr>
        <p:xfrm>
          <a:off x="1524000" y="2867819"/>
          <a:ext cx="6096000" cy="29003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60D66DB8-2E61-1F44-6889-67A6241EDBB9}"/>
              </a:ext>
            </a:extLst>
          </p:cNvPr>
          <p:cNvSpPr txBox="1"/>
          <p:nvPr/>
        </p:nvSpPr>
        <p:spPr>
          <a:xfrm>
            <a:off x="2411730" y="2199059"/>
            <a:ext cx="708660" cy="369332"/>
          </a:xfrm>
          <a:prstGeom prst="rect">
            <a:avLst/>
          </a:prstGeom>
          <a:noFill/>
        </p:spPr>
        <p:txBody>
          <a:bodyPr wrap="square" rtlCol="0">
            <a:spAutoFit/>
          </a:bodyPr>
          <a:lstStyle/>
          <a:p>
            <a:r>
              <a:rPr lang="en-US" dirty="0"/>
              <a:t>70 %</a:t>
            </a:r>
          </a:p>
        </p:txBody>
      </p:sp>
      <p:sp>
        <p:nvSpPr>
          <p:cNvPr id="9" name="TextBox 8">
            <a:extLst>
              <a:ext uri="{FF2B5EF4-FFF2-40B4-BE49-F238E27FC236}">
                <a16:creationId xmlns:a16="http://schemas.microsoft.com/office/drawing/2014/main" id="{8374AE73-6040-703B-DDF9-CCE2FA20B053}"/>
              </a:ext>
            </a:extLst>
          </p:cNvPr>
          <p:cNvSpPr txBox="1"/>
          <p:nvPr/>
        </p:nvSpPr>
        <p:spPr>
          <a:xfrm>
            <a:off x="6002508" y="2383725"/>
            <a:ext cx="708660" cy="369332"/>
          </a:xfrm>
          <a:prstGeom prst="rect">
            <a:avLst/>
          </a:prstGeom>
          <a:noFill/>
        </p:spPr>
        <p:txBody>
          <a:bodyPr wrap="square" rtlCol="0">
            <a:spAutoFit/>
          </a:bodyPr>
          <a:lstStyle/>
          <a:p>
            <a:r>
              <a:rPr lang="en-US" dirty="0"/>
              <a:t>30 %</a:t>
            </a:r>
          </a:p>
        </p:txBody>
      </p:sp>
    </p:spTree>
    <p:extLst>
      <p:ext uri="{BB962C8B-B14F-4D97-AF65-F5344CB8AC3E}">
        <p14:creationId xmlns:p14="http://schemas.microsoft.com/office/powerpoint/2010/main" val="628044575"/>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1526</Words>
  <Application>Microsoft Macintosh PowerPoint</Application>
  <PresentationFormat>On-screen Show (4:3)</PresentationFormat>
  <Paragraphs>201</Paragraphs>
  <Slides>27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Cambria Math</vt:lpstr>
      <vt:lpstr>Lato</vt:lpstr>
      <vt:lpstr>Times New Roman</vt:lpstr>
      <vt:lpstr>RyersonUniversity_MasterTemplate v1</vt:lpstr>
      <vt:lpstr>Predicting the Hourly Wage of Full-Time Employees in Canada </vt:lpstr>
      <vt:lpstr>Work Flow</vt:lpstr>
      <vt:lpstr>OVERVIEW</vt:lpstr>
      <vt:lpstr>Project Scope</vt:lpstr>
      <vt:lpstr>Research Questions</vt:lpstr>
      <vt:lpstr>PowerPoint Presentation</vt:lpstr>
      <vt:lpstr>Data Understanding &amp; Preparation</vt:lpstr>
      <vt:lpstr>Understanding the Dataset</vt:lpstr>
      <vt:lpstr>Pre Processing</vt:lpstr>
      <vt:lpstr>Correlation Matrix</vt:lpstr>
      <vt:lpstr>Correlation Analysis</vt:lpstr>
      <vt:lpstr>Selected Features</vt:lpstr>
      <vt:lpstr>Random Forest Feature Importance</vt:lpstr>
      <vt:lpstr>Normality </vt:lpstr>
      <vt:lpstr>Assumption of Linear Regression </vt:lpstr>
      <vt:lpstr>Outliers</vt:lpstr>
      <vt:lpstr>Other Processes Used</vt:lpstr>
      <vt:lpstr>MODELING</vt:lpstr>
      <vt:lpstr>Classification Before and After</vt:lpstr>
      <vt:lpstr>Non-Linear Regression Before and After</vt:lpstr>
      <vt:lpstr>Best Parameters</vt:lpstr>
      <vt:lpstr>Knowledge Induction</vt:lpstr>
      <vt:lpstr>Knowledge Induction</vt:lpstr>
      <vt:lpstr>Limitations </vt:lpstr>
      <vt:lpstr>Continuity </vt:lpstr>
      <vt:lpstr>Conclusion</vt:lpstr>
      <vt:lpstr>The End!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2024-07-21T23:21:27Z</dcterms:modified>
</cp:coreProperties>
</file>